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6" r:id="rId2"/>
    <p:sldId id="257" r:id="rId3"/>
    <p:sldId id="272" r:id="rId4"/>
    <p:sldId id="285" r:id="rId5"/>
    <p:sldId id="286" r:id="rId6"/>
    <p:sldId id="294" r:id="rId7"/>
    <p:sldId id="287" r:id="rId8"/>
    <p:sldId id="288" r:id="rId9"/>
    <p:sldId id="290" r:id="rId10"/>
    <p:sldId id="311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261" r:id="rId20"/>
    <p:sldId id="283" r:id="rId21"/>
    <p:sldId id="278" r:id="rId22"/>
    <p:sldId id="267" r:id="rId23"/>
    <p:sldId id="270" r:id="rId24"/>
    <p:sldId id="308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33CCCC"/>
    <a:srgbClr val="9942E0"/>
    <a:srgbClr val="63ECEF"/>
    <a:srgbClr val="00CC99"/>
    <a:srgbClr val="56B0CC"/>
    <a:srgbClr val="CCEC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24" autoAdjust="0"/>
  </p:normalViewPr>
  <p:slideViewPr>
    <p:cSldViewPr>
      <p:cViewPr varScale="1">
        <p:scale>
          <a:sx n="90" d="100"/>
          <a:sy n="90" d="100"/>
        </p:scale>
        <p:origin x="-102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5AF77-DFBB-4CD5-B988-43FBFA706EA9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0334E-3A42-4CED-BB87-861A6679A5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552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проведения практических занятий по дисциплинам цикла используются: учебные комнаты на базе УЗ «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Пинская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центральная больница», УЗ «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Пинская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детская больница», УЗ «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Пинская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центральная поликлиника», ГУ «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Пинский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зональный центр гигиены и эпидемиологии», УЗ «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Пинский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межрайонный родильный дом».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6D9C7-AC0C-49F0-A0BE-6854B7FD328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64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6D9C7-AC0C-49F0-A0BE-6854B7FD328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455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При учебной лаборатории работает кружок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6D9C7-AC0C-49F0-A0BE-6854B7FD328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317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6D9C7-AC0C-49F0-A0BE-6854B7FD3287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055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930900" y="6384925"/>
            <a:ext cx="2895600" cy="244475"/>
          </a:xfrm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lvl1pPr>
          </a:lstStyle>
          <a:p>
            <a:r>
              <a:rPr lang="en-US"/>
              <a:t>Edit your company slogan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24200" y="6477000"/>
            <a:ext cx="1828800" cy="244475"/>
          </a:xfrm>
        </p:spPr>
        <p:txBody>
          <a:bodyPr/>
          <a:lstStyle>
            <a:lvl1pPr>
              <a:defRPr/>
            </a:lvl1pPr>
          </a:lstStyle>
          <a:p>
            <a:fld id="{91A353A9-3D05-43C0-A719-D70AD969831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286000" y="3962400"/>
            <a:ext cx="61722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1"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200400"/>
            <a:ext cx="6400800" cy="682625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120" name="Text Box 48"/>
          <p:cNvSpPr txBox="1">
            <a:spLocks noChangeArrowheads="1"/>
          </p:cNvSpPr>
          <p:nvPr/>
        </p:nvSpPr>
        <p:spPr bwMode="gray">
          <a:xfrm>
            <a:off x="6019800" y="5934075"/>
            <a:ext cx="2832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800" b="1" i="1">
                <a:solidFill>
                  <a:schemeClr val="accent1"/>
                </a:solidFill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6A4D9-7A52-41CA-A2B8-E601448850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2750" y="350838"/>
            <a:ext cx="2076450" cy="55927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350838"/>
            <a:ext cx="6076950" cy="55927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B06EB-C0A9-425B-8E17-8E2C491E46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6934200" cy="563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3400" y="1219200"/>
            <a:ext cx="8305800" cy="4724400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" y="65532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971800" y="65532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1DB09D93-87C5-4B7F-BD92-FCA553E7EA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79423-BBE5-4AB8-87AE-D71C85D899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DEE2-6A3D-45D1-BDA1-BEB122412C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2500" y="12192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F83F2-A8A2-4BED-BAF3-CDDC80FB8B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FBF99-6A91-4795-8D75-46C35B495A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C12F4-CC7F-494D-B3FF-A202B2471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D8701-739F-461C-8308-798E9C9C0F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164DB-82CF-4E02-8062-103F9B812F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44043-646E-490E-8C0B-98AD98EB7D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Rectangle 50"/>
          <p:cNvSpPr>
            <a:spLocks noChangeArrowheads="1"/>
          </p:cNvSpPr>
          <p:nvPr/>
        </p:nvSpPr>
        <p:spPr bwMode="gray">
          <a:xfrm>
            <a:off x="2133600" y="381000"/>
            <a:ext cx="7010400" cy="533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>
                  <a:alpha val="32001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75" name="Rectangle 51"/>
          <p:cNvSpPr>
            <a:spLocks noChangeArrowheads="1"/>
          </p:cNvSpPr>
          <p:nvPr/>
        </p:nvSpPr>
        <p:spPr bwMode="gray">
          <a:xfrm>
            <a:off x="1981200" y="457200"/>
            <a:ext cx="7162800" cy="381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>
                  <a:alpha val="32001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30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04800" y="65532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943600" y="63246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2971800" y="65532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DF6C397-533F-4138-BC96-9A410D2D81B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828800" y="350838"/>
            <a:ext cx="6934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69" name="Text Box 45"/>
          <p:cNvSpPr txBox="1">
            <a:spLocks noChangeArrowheads="1"/>
          </p:cNvSpPr>
          <p:nvPr/>
        </p:nvSpPr>
        <p:spPr bwMode="white">
          <a:xfrm>
            <a:off x="7196138" y="5943600"/>
            <a:ext cx="16430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800" b="1" i="1">
                <a:solidFill>
                  <a:schemeClr val="accent1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83768" y="3645024"/>
            <a:ext cx="6400800" cy="682625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C00000"/>
                </a:solidFill>
              </a:rPr>
              <a:t>цикловая комиссия №7</a:t>
            </a:r>
            <a:r>
              <a:rPr lang="ru-RU" sz="4400" dirty="0">
                <a:solidFill>
                  <a:srgbClr val="C00000"/>
                </a:solidFill>
              </a:rPr>
              <a:t/>
            </a:r>
            <a:br>
              <a:rPr lang="ru-RU" sz="4400" dirty="0">
                <a:solidFill>
                  <a:srgbClr val="C00000"/>
                </a:solidFill>
              </a:rPr>
            </a:br>
            <a:r>
              <a:rPr lang="ru-RU" sz="1600" dirty="0"/>
              <a:t>Основ микробиологии, вирусологии, иммунологии; техники лабораторных работ, аналитической химии, гистологии с гистологическими исследованиями, медицинской паразитологии  с энтомологией, </a:t>
            </a:r>
            <a:r>
              <a:rPr lang="ru-RU" sz="1600" dirty="0" smtClean="0"/>
              <a:t> </a:t>
            </a:r>
            <a:r>
              <a:rPr lang="ru-RU" sz="1600" dirty="0"/>
              <a:t>гематологических и общеклинических лабораторных исследований, биохимии с клинико-биохимическими исследованиями, микробиологии с микробиологическими исследованиями, гигиены с санитарными и радиационными исследованиями</a:t>
            </a:r>
            <a:r>
              <a:rPr lang="ru-RU" sz="4400" dirty="0"/>
              <a:t/>
            </a:r>
            <a:br>
              <a:rPr lang="ru-RU" sz="4400" dirty="0"/>
            </a:br>
            <a:endParaRPr lang="en-US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60648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Учреждение образования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 «ПИНСКИЙ ГОСУДАРСТВЕННЫЙ </a:t>
            </a:r>
            <a:r>
              <a:rPr lang="ru-RU" sz="2400" b="1" dirty="0">
                <a:solidFill>
                  <a:srgbClr val="FFC000"/>
                </a:solidFill>
              </a:rPr>
              <a:t>МЕДИЦИНСКИЙ КОЛЛЕДЖ»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34817" name="Picture 1" descr="embl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273824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136904" cy="563562"/>
          </a:xfrm>
        </p:spPr>
        <p:txBody>
          <a:bodyPr/>
          <a:lstStyle/>
          <a:p>
            <a:pPr algn="just"/>
            <a:r>
              <a:rPr lang="ru-RU" dirty="0" smtClean="0"/>
              <a:t>            </a:t>
            </a:r>
            <a:r>
              <a:rPr lang="ru-RU" sz="2800" dirty="0" err="1" smtClean="0"/>
              <a:t>Литвинчук</a:t>
            </a:r>
            <a:r>
              <a:rPr lang="ru-RU" sz="2800" dirty="0" smtClean="0"/>
              <a:t> Людмила  Григорьевна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Первая педагогическая </a:t>
            </a:r>
            <a:r>
              <a:rPr lang="ru-RU" sz="2400" b="1" dirty="0"/>
              <a:t>квалификационная категория</a:t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 Преподаваемая дисциплина : «Гигиена с санитарными и радиационными исследованиями»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6" name="Picture 2" descr="G:\1636394088733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3" t="19892" r="12222" b="18453"/>
          <a:stretch/>
        </p:blipFill>
        <p:spPr bwMode="auto">
          <a:xfrm>
            <a:off x="905288" y="1219200"/>
            <a:ext cx="333292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emble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5445224"/>
            <a:ext cx="144016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8841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7128792" cy="1570186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/>
              <a:t>Практические умения и навыки учащиеся отрабатывают на базах практического здравоохранения:</a:t>
            </a:r>
          </a:p>
        </p:txBody>
      </p:sp>
      <p:pic>
        <p:nvPicPr>
          <p:cNvPr id="4100" name="Picture 4" descr="D:\ФОТО\ПРЕЗЕНТАЦИЯ ЦК\Микробиология\IMG_04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83484"/>
            <a:ext cx="2626815" cy="21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ФОТО\ПРЕЗЕНТАЦИЯ ЦК\Микробиология\3001201208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2" b="6204"/>
          <a:stretch/>
        </p:blipFill>
        <p:spPr bwMode="auto">
          <a:xfrm>
            <a:off x="6444208" y="4403677"/>
            <a:ext cx="2538030" cy="219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:\16366992356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16744"/>
            <a:ext cx="3099211" cy="377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163669923566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48598"/>
            <a:ext cx="2248801" cy="243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163669923565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9" b="6399"/>
          <a:stretch/>
        </p:blipFill>
        <p:spPr bwMode="auto">
          <a:xfrm>
            <a:off x="395536" y="1858086"/>
            <a:ext cx="2076388" cy="236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583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696744" cy="1872208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b="1" dirty="0"/>
              <a:t>Практические умения и навыки учащиеся отрабатывают на базах практического здравоохранения:</a:t>
            </a:r>
          </a:p>
        </p:txBody>
      </p:sp>
      <p:pic>
        <p:nvPicPr>
          <p:cNvPr id="4" name="Picture 6" descr="D:\ФОТО\ПРЕЗЕНТАЦИЯ ЦК\Микробиология\IMG_043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7" t="21803" r="12701"/>
          <a:stretch/>
        </p:blipFill>
        <p:spPr bwMode="auto">
          <a:xfrm>
            <a:off x="539552" y="2564904"/>
            <a:ext cx="4077040" cy="312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ФОТО\ПРЕЗЕНТАЦИЯ ЦК\больница 12этажка\IMG_045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5"/>
          <a:stretch/>
        </p:blipFill>
        <p:spPr bwMode="auto">
          <a:xfrm>
            <a:off x="4932040" y="3140968"/>
            <a:ext cx="385156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102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88640"/>
            <a:ext cx="6120680" cy="1656184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b="1" dirty="0"/>
              <a:t>Практические умения и навыки учащиеся отрабатывают на базах практического здравоохранения:</a:t>
            </a:r>
          </a:p>
        </p:txBody>
      </p:sp>
      <p:pic>
        <p:nvPicPr>
          <p:cNvPr id="5122" name="Picture 2" descr="D:\ФОТО\ПРЕЗЕНТАЦИЯ ЦК\У Карпович\IMG_048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1" r="22054"/>
          <a:stretch/>
        </p:blipFill>
        <p:spPr bwMode="auto">
          <a:xfrm>
            <a:off x="179512" y="2045481"/>
            <a:ext cx="2382983" cy="291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ФОТО\ПРЕЗЕНТАЦИЯ ЦК\У Карпович\IMG_04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6"/>
          <a:stretch/>
        </p:blipFill>
        <p:spPr bwMode="auto">
          <a:xfrm>
            <a:off x="2411760" y="3426100"/>
            <a:ext cx="3530464" cy="317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ФОТО\ПРЕЗЕНТАЦИЯ ЦК\У Карпович\IMG_048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r="5087"/>
          <a:stretch/>
        </p:blipFill>
        <p:spPr bwMode="auto">
          <a:xfrm>
            <a:off x="4176992" y="1994051"/>
            <a:ext cx="3422073" cy="301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ФОТО\ПРЕЗЕНТАЦИЯ ЦК\У Карпович\IMG_048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0" r="6107"/>
          <a:stretch/>
        </p:blipFill>
        <p:spPr bwMode="auto">
          <a:xfrm>
            <a:off x="6156176" y="4186488"/>
            <a:ext cx="2826328" cy="263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960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005464" cy="2151096"/>
          </a:xfrm>
        </p:spPr>
        <p:txBody>
          <a:bodyPr>
            <a:noAutofit/>
          </a:bodyPr>
          <a:lstStyle/>
          <a:p>
            <a:pPr algn="r"/>
            <a:r>
              <a:rPr lang="ru-RU" sz="3200" b="1" dirty="0"/>
              <a:t>Для подготовки высококвалифицированных кадров цикловая комиссия располагает учебными лабораториями № 43 и 44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80928"/>
            <a:ext cx="324036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780928"/>
            <a:ext cx="3240359" cy="387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083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6912768" cy="2232248"/>
          </a:xfrm>
        </p:spPr>
        <p:txBody>
          <a:bodyPr>
            <a:noAutofit/>
          </a:bodyPr>
          <a:lstStyle/>
          <a:p>
            <a:pPr algn="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учебных лабораториях организованы кружки, деятельность которых направлена на расширение кругозора, совершенствование профессиональных навыков, раскрытие творческих способностей  учащихся.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F5552.JPG"/>
          <p:cNvPicPr>
            <a:picLocks noChangeAspect="1"/>
          </p:cNvPicPr>
          <p:nvPr/>
        </p:nvPicPr>
        <p:blipFill>
          <a:blip r:embed="rId2" cstate="print"/>
          <a:srcRect l="34631" t="17708" r="15456" b="12500"/>
          <a:stretch>
            <a:fillRect/>
          </a:stretch>
        </p:blipFill>
        <p:spPr>
          <a:xfrm>
            <a:off x="6098686" y="3284984"/>
            <a:ext cx="2937809" cy="3276200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D:\ВЕРОНИКА\ЦК 7 Крачко\НЕДЕЛЯ ЦК7 11.2017\Фото Неделя 2017\20171115_15585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" r="7212"/>
          <a:stretch/>
        </p:blipFill>
        <p:spPr bwMode="auto">
          <a:xfrm rot="5400000">
            <a:off x="2535300" y="3196325"/>
            <a:ext cx="3929382" cy="30243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H:\16366580036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4" y="2636912"/>
            <a:ext cx="2785729" cy="279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957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 итогам работы кружка ежегодно организуются выставки реферативных и творческих работ учащихся</a:t>
            </a:r>
            <a:endParaRPr lang="ru-RU" sz="2400" b="1" dirty="0"/>
          </a:p>
        </p:txBody>
      </p:sp>
      <p:pic>
        <p:nvPicPr>
          <p:cNvPr id="14" name="Picture 6" descr="C:\ВЕРОНИКА\ЦК 7 Крачко\ФОТО Недели 2-6.11.2015\IMG_42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1537"/>
            <a:ext cx="3446463" cy="3446463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D:\ВЕРОНИКА\ЦК 7 Крачко\НЕДЕЛЯ ЦК7 11.2017\Фото Неделя 2017\20171113_11032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66"/>
          <a:stretch/>
        </p:blipFill>
        <p:spPr bwMode="auto">
          <a:xfrm rot="5400000">
            <a:off x="5575850" y="2018983"/>
            <a:ext cx="3836670" cy="28200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C:\Users\User\Desktop\неделя цк 2018\видео\DCIM\133___11\IMG_67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5488" y="4265907"/>
            <a:ext cx="4608512" cy="2592093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196752"/>
            <a:ext cx="4608512" cy="259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9631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1354162"/>
          </a:xfrm>
        </p:spPr>
        <p:txBody>
          <a:bodyPr>
            <a:normAutofit/>
          </a:bodyPr>
          <a:lstStyle/>
          <a:p>
            <a:pPr algn="r"/>
            <a:r>
              <a:rPr lang="ru-RU" dirty="0"/>
              <a:t>Творческие работы учащихся</a:t>
            </a:r>
          </a:p>
        </p:txBody>
      </p:sp>
      <p:pic>
        <p:nvPicPr>
          <p:cNvPr id="7170" name="Picture 2" descr="D:\ФОТО\КРУЖОК\IMG_023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b="18667"/>
          <a:stretch/>
        </p:blipFill>
        <p:spPr bwMode="auto">
          <a:xfrm>
            <a:off x="170203" y="1383551"/>
            <a:ext cx="3590289" cy="240013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ФОТО\КРУЖОК\IMG_02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313" y="1304764"/>
            <a:ext cx="3312368" cy="248427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ФОТО\КРУЖОК\IMG_023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3" t="9775" r="18233"/>
          <a:stretch/>
        </p:blipFill>
        <p:spPr bwMode="auto">
          <a:xfrm>
            <a:off x="6068257" y="3862243"/>
            <a:ext cx="2961424" cy="2816387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ВЕРОНИКА\ЦК 7 Крачко\ФОТО Недели 2-6.11.2015\IMG_424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2"/>
          <a:stretch/>
        </p:blipFill>
        <p:spPr bwMode="auto">
          <a:xfrm rot="5400000">
            <a:off x="315977" y="3852302"/>
            <a:ext cx="2689862" cy="296279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ВЕРОНИКА\ЦК 7 Крачко\ФОТО Недели 2-6.11.2015\IMG_425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795" y="1484028"/>
            <a:ext cx="2650507" cy="265050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ВЕРОНИКА\ЦК 7 Крачко\ФОТО Недели 2-6.11.2015\IMG_425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7" t="18986" r="15971" b="14746"/>
          <a:stretch/>
        </p:blipFill>
        <p:spPr bwMode="auto">
          <a:xfrm>
            <a:off x="3405336" y="4134535"/>
            <a:ext cx="2435427" cy="2626737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556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Autofit/>
          </a:bodyPr>
          <a:lstStyle/>
          <a:p>
            <a:pPr algn="r"/>
            <a:r>
              <a:rPr lang="ru-RU" sz="3200" b="1" dirty="0">
                <a:latin typeface="+mn-lt"/>
                <a:ea typeface="+mn-ea"/>
                <a:cs typeface="+mn-cs"/>
              </a:rPr>
              <a:t>Большое значение придается различным видам исследовательской деятельности учащихся. </a:t>
            </a:r>
            <a:endParaRPr lang="ru-RU" sz="3200" b="1" dirty="0"/>
          </a:p>
        </p:txBody>
      </p:sp>
      <p:pic>
        <p:nvPicPr>
          <p:cNvPr id="5" name="Объект 4" descr="C:\ВЕРОНИКА\ЦК 7 Крачко\Фото НЕДЕЛИ в рамочках\IMG_4318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4139952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0" y="1916832"/>
            <a:ext cx="367240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/>
              <a:t>Внутрицикловой</a:t>
            </a:r>
            <a:r>
              <a:rPr lang="ru-RU" b="1" dirty="0"/>
              <a:t> конкурс учебно-исследовательских работ</a:t>
            </a:r>
          </a:p>
        </p:txBody>
      </p:sp>
      <p:pic>
        <p:nvPicPr>
          <p:cNvPr id="7" name="Рисунок 73" descr="Microscope (29281293). &amp;Fcy;&amp;ocy;&amp;tcy;&amp;ocy; &amp;mcy;&amp;iecy;&amp;dcy;&amp;icy;&amp;tscy;&amp;icy;&amp;ncy;&amp;acy;, &amp;fcy;&amp;ocy;&amp;tcy;&amp;ocy;&amp;gcy;&amp;rcy;&amp;acy;&amp;fcy;&amp;icy;&amp;icy; &amp;mcy;&amp;iecy;&amp;dcy;&amp;icy;&amp;tscy;&amp;icy;&amp;ncy;&amp;ycy;,&#10;&amp;icy;&amp;zcy;&amp;ocy;&amp;bcy;&amp;rcy;&amp;acy;&amp;zhcy;&amp;iecy;&amp;ncy;&amp;icy;&amp;yacy;, &amp;kcy;&amp;acy;&amp;rcy;&amp;tcy;&amp;icy;&amp;ncy;&amp;kcy;&amp;icy; &amp;mcy;&amp;iecy;&amp;dcy;&amp;icy;&amp;tscy;&amp;icy;&amp;ncy;&amp;ycy;, &amp;pcy;&amp;ocy;&amp;scy;&amp;tcy;&amp;iecy;&amp;rcy;&amp;ycy; &amp;Mcy;&amp;iecy;&amp;dcy;&amp;icy;&amp;tscy;&amp;icy;&amp;ncy;&amp;acy;, &amp;pcy;&amp;lcy;&amp;acy;&amp;kcy;&amp;acy;&amp;tcy; &amp;Mcy;&amp;iecy;&amp;dcy;&amp;icy;&amp;tscy;&amp;icy;&amp;n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4903450"/>
            <a:ext cx="1296144" cy="19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f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2348880"/>
            <a:ext cx="2195736" cy="313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355976" y="17728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Зубная щётка-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 или враг</a:t>
            </a:r>
            <a:r>
              <a:rPr lang="ru-RU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270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успеваемости учащихся</a:t>
            </a:r>
            <a:endParaRPr lang="en-US" sz="1800" dirty="0"/>
          </a:p>
        </p:txBody>
      </p:sp>
      <p:grpSp>
        <p:nvGrpSpPr>
          <p:cNvPr id="45077" name="Group 21"/>
          <p:cNvGrpSpPr>
            <a:grpSpLocks/>
          </p:cNvGrpSpPr>
          <p:nvPr/>
        </p:nvGrpSpPr>
        <p:grpSpPr bwMode="auto">
          <a:xfrm>
            <a:off x="-2428924" y="1071546"/>
            <a:ext cx="10945474" cy="4137025"/>
            <a:chOff x="135" y="1208"/>
            <a:chExt cx="5903" cy="2606"/>
          </a:xfrm>
        </p:grpSpPr>
        <p:sp>
          <p:nvSpPr>
            <p:cNvPr id="45079" name="Text Box 23"/>
            <p:cNvSpPr txBox="1">
              <a:spLocks noChangeArrowheads="1"/>
            </p:cNvSpPr>
            <p:nvPr/>
          </p:nvSpPr>
          <p:spPr bwMode="gray">
            <a:xfrm>
              <a:off x="626" y="2018"/>
              <a:ext cx="100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5080" name="Rectangle 24"/>
            <p:cNvSpPr>
              <a:spLocks noChangeArrowheads="1"/>
            </p:cNvSpPr>
            <p:nvPr/>
          </p:nvSpPr>
          <p:spPr bwMode="gray">
            <a:xfrm rot="3419336">
              <a:off x="5287" y="1890"/>
              <a:ext cx="766" cy="737"/>
            </a:xfrm>
            <a:prstGeom prst="rect">
              <a:avLst/>
            </a:prstGeom>
            <a:gradFill rotWithShape="1">
              <a:gsLst>
                <a:gs pos="0">
                  <a:srgbClr val="92D365"/>
                </a:gs>
                <a:gs pos="100000">
                  <a:srgbClr val="92D36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FFFFFF"/>
              </a:solidFill>
              <a:miter lim="800000"/>
              <a:headEnd/>
              <a:tailEnd/>
            </a:ln>
            <a:effectLst>
              <a:outerShdw dist="179605" dir="487806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82" name="Rectangle 26"/>
            <p:cNvSpPr>
              <a:spLocks noChangeArrowheads="1"/>
            </p:cNvSpPr>
            <p:nvPr/>
          </p:nvSpPr>
          <p:spPr bwMode="gray">
            <a:xfrm rot="3419336">
              <a:off x="1594" y="1936"/>
              <a:ext cx="815" cy="873"/>
            </a:xfrm>
            <a:prstGeom prst="rect">
              <a:avLst/>
            </a:prstGeom>
            <a:gradFill rotWithShape="1">
              <a:gsLst>
                <a:gs pos="0">
                  <a:srgbClr val="3279D8"/>
                </a:gs>
                <a:gs pos="100000">
                  <a:srgbClr val="3279D8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FFFFFF"/>
              </a:solidFill>
              <a:miter lim="800000"/>
              <a:headEnd/>
              <a:tailEnd/>
            </a:ln>
            <a:effectLst>
              <a:outerShdw dist="179605" dir="487806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83" name="Text Box 27"/>
            <p:cNvSpPr txBox="1">
              <a:spLocks noChangeArrowheads="1"/>
            </p:cNvSpPr>
            <p:nvPr/>
          </p:nvSpPr>
          <p:spPr bwMode="gray">
            <a:xfrm>
              <a:off x="1771" y="2203"/>
              <a:ext cx="69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 dirty="0" smtClean="0">
                  <a:solidFill>
                    <a:schemeClr val="bg1"/>
                  </a:solidFill>
                </a:rPr>
                <a:t>2019-2020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5089" name="Text Box 33"/>
            <p:cNvSpPr txBox="1">
              <a:spLocks noChangeArrowheads="1"/>
            </p:cNvSpPr>
            <p:nvPr/>
          </p:nvSpPr>
          <p:spPr bwMode="gray">
            <a:xfrm>
              <a:off x="2100" y="1208"/>
              <a:ext cx="3591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28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Медико-диагностическое дело</a:t>
              </a:r>
              <a:endPara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090" name="Text Box 34"/>
            <p:cNvSpPr txBox="1">
              <a:spLocks noChangeArrowheads="1"/>
            </p:cNvSpPr>
            <p:nvPr/>
          </p:nvSpPr>
          <p:spPr bwMode="gray">
            <a:xfrm>
              <a:off x="1536" y="3620"/>
              <a:ext cx="11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endParaRPr lang="en-US" sz="1400" dirty="0"/>
            </a:p>
          </p:txBody>
        </p:sp>
        <p:sp>
          <p:nvSpPr>
            <p:cNvPr id="45091" name="Text Box 35"/>
            <p:cNvSpPr txBox="1">
              <a:spLocks noChangeArrowheads="1"/>
            </p:cNvSpPr>
            <p:nvPr/>
          </p:nvSpPr>
          <p:spPr bwMode="gray">
            <a:xfrm>
              <a:off x="2976" y="2948"/>
              <a:ext cx="11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endParaRPr lang="en-US" sz="1400" dirty="0"/>
            </a:p>
          </p:txBody>
        </p:sp>
        <p:sp>
          <p:nvSpPr>
            <p:cNvPr id="45093" name="Text Box 37"/>
            <p:cNvSpPr txBox="1">
              <a:spLocks noChangeArrowheads="1"/>
            </p:cNvSpPr>
            <p:nvPr/>
          </p:nvSpPr>
          <p:spPr bwMode="gray">
            <a:xfrm>
              <a:off x="135" y="2693"/>
              <a:ext cx="11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endParaRPr lang="en-US" sz="14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85720" y="3929066"/>
            <a:ext cx="222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11 </a:t>
            </a:r>
            <a:r>
              <a:rPr lang="ru-RU" dirty="0" err="1"/>
              <a:t>мд</a:t>
            </a:r>
            <a:r>
              <a:rPr lang="ru-RU" dirty="0"/>
              <a:t>-  </a:t>
            </a:r>
            <a:r>
              <a:rPr lang="ru-RU" dirty="0" smtClean="0"/>
              <a:t>7,1</a:t>
            </a:r>
            <a:endParaRPr lang="ru-RU" dirty="0"/>
          </a:p>
          <a:p>
            <a:r>
              <a:rPr lang="ru-RU" dirty="0"/>
              <a:t>21мд-  </a:t>
            </a:r>
            <a:r>
              <a:rPr lang="ru-RU" dirty="0" smtClean="0"/>
              <a:t>8.2</a:t>
            </a:r>
            <a:endParaRPr lang="ru-RU" dirty="0"/>
          </a:p>
        </p:txBody>
      </p:sp>
      <p:grpSp>
        <p:nvGrpSpPr>
          <p:cNvPr id="19" name="Group 21"/>
          <p:cNvGrpSpPr>
            <a:grpSpLocks/>
          </p:cNvGrpSpPr>
          <p:nvPr/>
        </p:nvGrpSpPr>
        <p:grpSpPr bwMode="auto">
          <a:xfrm>
            <a:off x="1428728" y="2143116"/>
            <a:ext cx="5482935" cy="2863850"/>
            <a:chOff x="135" y="2010"/>
            <a:chExt cx="2957" cy="1804"/>
          </a:xfrm>
        </p:grpSpPr>
        <p:sp>
          <p:nvSpPr>
            <p:cNvPr id="20" name="Text Box 23"/>
            <p:cNvSpPr txBox="1">
              <a:spLocks noChangeArrowheads="1"/>
            </p:cNvSpPr>
            <p:nvPr/>
          </p:nvSpPr>
          <p:spPr bwMode="gray">
            <a:xfrm>
              <a:off x="626" y="2018"/>
              <a:ext cx="100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gray">
            <a:xfrm rot="3419336">
              <a:off x="628" y="2030"/>
              <a:ext cx="766" cy="737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FFFFFF"/>
              </a:solidFill>
              <a:miter lim="800000"/>
              <a:headEnd/>
              <a:tailEnd/>
            </a:ln>
            <a:effectLst>
              <a:outerShdw dist="179605" dir="487806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Text Box 25"/>
            <p:cNvSpPr txBox="1">
              <a:spLocks noChangeArrowheads="1"/>
            </p:cNvSpPr>
            <p:nvPr/>
          </p:nvSpPr>
          <p:spPr bwMode="gray">
            <a:xfrm>
              <a:off x="657" y="2297"/>
              <a:ext cx="69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 dirty="0" smtClean="0">
                  <a:solidFill>
                    <a:schemeClr val="bg1"/>
                  </a:solidFill>
                </a:rPr>
                <a:t>2020-2021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gray">
            <a:xfrm rot="3419336">
              <a:off x="1837" y="1981"/>
              <a:ext cx="815" cy="873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FFFF"/>
              </a:solidFill>
              <a:miter lim="800000"/>
              <a:headEnd/>
              <a:tailEnd/>
            </a:ln>
            <a:effectLst>
              <a:outerShdw dist="179605" dir="487806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27"/>
            <p:cNvSpPr txBox="1">
              <a:spLocks noChangeArrowheads="1"/>
            </p:cNvSpPr>
            <p:nvPr/>
          </p:nvSpPr>
          <p:spPr bwMode="gray">
            <a:xfrm>
              <a:off x="1939" y="2251"/>
              <a:ext cx="69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 dirty="0" smtClean="0">
                  <a:solidFill>
                    <a:schemeClr val="bg1"/>
                  </a:solidFill>
                </a:rPr>
                <a:t>2021-2022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 Box 34"/>
            <p:cNvSpPr txBox="1">
              <a:spLocks noChangeArrowheads="1"/>
            </p:cNvSpPr>
            <p:nvPr/>
          </p:nvSpPr>
          <p:spPr bwMode="gray">
            <a:xfrm>
              <a:off x="1536" y="3620"/>
              <a:ext cx="11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endParaRPr lang="en-US" sz="1400" dirty="0"/>
            </a:p>
          </p:txBody>
        </p:sp>
        <p:sp>
          <p:nvSpPr>
            <p:cNvPr id="31" name="Text Box 35"/>
            <p:cNvSpPr txBox="1">
              <a:spLocks noChangeArrowheads="1"/>
            </p:cNvSpPr>
            <p:nvPr/>
          </p:nvSpPr>
          <p:spPr bwMode="gray">
            <a:xfrm>
              <a:off x="2976" y="2948"/>
              <a:ext cx="11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endParaRPr lang="en-US" sz="1400" dirty="0"/>
            </a:p>
          </p:txBody>
        </p:sp>
        <p:sp>
          <p:nvSpPr>
            <p:cNvPr id="32" name="Text Box 37"/>
            <p:cNvSpPr txBox="1">
              <a:spLocks noChangeArrowheads="1"/>
            </p:cNvSpPr>
            <p:nvPr/>
          </p:nvSpPr>
          <p:spPr bwMode="gray">
            <a:xfrm>
              <a:off x="135" y="2693"/>
              <a:ext cx="11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endParaRPr lang="en-US" sz="1400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556032" y="3929066"/>
            <a:ext cx="222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11 </a:t>
            </a:r>
            <a:r>
              <a:rPr lang="ru-RU" dirty="0" err="1"/>
              <a:t>мд</a:t>
            </a:r>
            <a:r>
              <a:rPr lang="ru-RU" dirty="0"/>
              <a:t>- </a:t>
            </a:r>
            <a:r>
              <a:rPr lang="ru-RU" dirty="0" smtClean="0"/>
              <a:t>7.8</a:t>
            </a:r>
            <a:endParaRPr lang="ru-RU" dirty="0"/>
          </a:p>
          <a:p>
            <a:r>
              <a:rPr lang="ru-RU" dirty="0"/>
              <a:t>21мд-  </a:t>
            </a:r>
            <a:r>
              <a:rPr lang="ru-RU" dirty="0" smtClean="0"/>
              <a:t>6.9</a:t>
            </a:r>
            <a:endParaRPr lang="ru-RU" dirty="0"/>
          </a:p>
        </p:txBody>
      </p:sp>
      <p:pic>
        <p:nvPicPr>
          <p:cNvPr id="35" name="Рисунок 73" descr="Microscope (29281293). &amp;Fcy;&amp;ocy;&amp;tcy;&amp;ocy; &amp;mcy;&amp;iecy;&amp;dcy;&amp;icy;&amp;tscy;&amp;icy;&amp;ncy;&amp;acy;, &amp;fcy;&amp;ocy;&amp;tcy;&amp;ocy;&amp;gcy;&amp;rcy;&amp;acy;&amp;fcy;&amp;icy;&amp;icy; &amp;mcy;&amp;iecy;&amp;dcy;&amp;icy;&amp;tscy;&amp;icy;&amp;ncy;&amp;ycy;,&#10;&amp;icy;&amp;zcy;&amp;ocy;&amp;bcy;&amp;rcy;&amp;acy;&amp;zhcy;&amp;iecy;&amp;ncy;&amp;icy;&amp;yacy;, &amp;kcy;&amp;acy;&amp;rcy;&amp;tcy;&amp;icy;&amp;ncy;&amp;kcy;&amp;icy; &amp;mcy;&amp;iecy;&amp;dcy;&amp;icy;&amp;tscy;&amp;icy;&amp;ncy;&amp;ycy;, &amp;pcy;&amp;ocy;&amp;scy;&amp;tcy;&amp;iecy;&amp;rcy;&amp;ycy; &amp;Mcy;&amp;iecy;&amp;dcy;&amp;icy;&amp;tscy;&amp;icy;&amp;ncy;&amp;acy;, &amp;pcy;&amp;lcy;&amp;acy;&amp;kcy;&amp;acy;&amp;tcy; &amp;Mcy;&amp;iecy;&amp;dcy;&amp;icy;&amp;tscy;&amp;icy;&amp;n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337794"/>
            <a:ext cx="1584176" cy="152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76672"/>
            <a:ext cx="6934200" cy="563562"/>
          </a:xfrm>
        </p:spPr>
        <p:txBody>
          <a:bodyPr/>
          <a:lstStyle/>
          <a:p>
            <a:r>
              <a:rPr lang="ru-RU" sz="2800" dirty="0"/>
              <a:t>Единая методическая тема:</a:t>
            </a:r>
            <a:br>
              <a:rPr lang="ru-RU" sz="2800" dirty="0"/>
            </a:b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1009" name="AutoShape 49"/>
          <p:cNvSpPr>
            <a:spLocks noChangeArrowheads="1"/>
          </p:cNvSpPr>
          <p:nvPr/>
        </p:nvSpPr>
        <p:spPr bwMode="auto">
          <a:xfrm>
            <a:off x="571472" y="1214422"/>
            <a:ext cx="8104984" cy="358273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400" dirty="0" smtClean="0"/>
              <a:t>Повышение качества подготовки будущих специалистов </a:t>
            </a:r>
          </a:p>
          <a:p>
            <a:pPr algn="ctr" eaLnBrk="0" hangingPunct="0"/>
            <a:r>
              <a:rPr lang="ru-RU" sz="2400" dirty="0" smtClean="0"/>
              <a:t>на основе реализации практико-ориентированного </a:t>
            </a:r>
          </a:p>
          <a:p>
            <a:pPr algn="ctr" eaLnBrk="0" hangingPunct="0"/>
            <a:r>
              <a:rPr lang="ru-RU" sz="2400" dirty="0"/>
              <a:t>п</a:t>
            </a:r>
            <a:r>
              <a:rPr lang="ru-RU" sz="2400" dirty="0" smtClean="0"/>
              <a:t>одхода в образовательном процессе</a:t>
            </a:r>
            <a:endParaRPr lang="en-US" sz="2400" b="1" dirty="0">
              <a:solidFill>
                <a:schemeClr val="tx2"/>
              </a:solidFill>
            </a:endParaRPr>
          </a:p>
        </p:txBody>
      </p:sp>
      <p:grpSp>
        <p:nvGrpSpPr>
          <p:cNvPr id="41010" name="Group 50"/>
          <p:cNvGrpSpPr>
            <a:grpSpLocks/>
          </p:cNvGrpSpPr>
          <p:nvPr/>
        </p:nvGrpSpPr>
        <p:grpSpPr bwMode="auto">
          <a:xfrm>
            <a:off x="7452320" y="908720"/>
            <a:ext cx="333375" cy="304800"/>
            <a:chOff x="2078" y="1680"/>
            <a:chExt cx="1615" cy="1615"/>
          </a:xfrm>
        </p:grpSpPr>
        <p:sp>
          <p:nvSpPr>
            <p:cNvPr id="41011" name="Oval 5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12" name="Oval 5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13" name="Oval 5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014" name="Oval 5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015" name="Oval 5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1016" name="Oval 5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1018" name="Group 58"/>
          <p:cNvGrpSpPr>
            <a:grpSpLocks/>
          </p:cNvGrpSpPr>
          <p:nvPr/>
        </p:nvGrpSpPr>
        <p:grpSpPr bwMode="auto">
          <a:xfrm>
            <a:off x="1115616" y="1124744"/>
            <a:ext cx="333375" cy="304800"/>
            <a:chOff x="2078" y="1680"/>
            <a:chExt cx="1615" cy="1615"/>
          </a:xfrm>
        </p:grpSpPr>
        <p:sp>
          <p:nvSpPr>
            <p:cNvPr id="41019" name="Oval 5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20" name="Oval 6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21" name="Oval 6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022" name="Oval 6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023" name="Oval 6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1024" name="Oval 6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1026" name="Group 66"/>
          <p:cNvGrpSpPr>
            <a:grpSpLocks/>
          </p:cNvGrpSpPr>
          <p:nvPr/>
        </p:nvGrpSpPr>
        <p:grpSpPr bwMode="auto">
          <a:xfrm>
            <a:off x="8388424" y="1700808"/>
            <a:ext cx="333375" cy="304800"/>
            <a:chOff x="2078" y="1680"/>
            <a:chExt cx="1615" cy="1615"/>
          </a:xfrm>
        </p:grpSpPr>
        <p:sp>
          <p:nvSpPr>
            <p:cNvPr id="41027" name="Oval 6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28" name="Oval 6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29" name="Oval 6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030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031" name="Oval 7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1032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1034" name="Group 74"/>
          <p:cNvGrpSpPr>
            <a:grpSpLocks/>
          </p:cNvGrpSpPr>
          <p:nvPr/>
        </p:nvGrpSpPr>
        <p:grpSpPr bwMode="auto">
          <a:xfrm>
            <a:off x="683568" y="1484784"/>
            <a:ext cx="333375" cy="304800"/>
            <a:chOff x="2078" y="1680"/>
            <a:chExt cx="1615" cy="1615"/>
          </a:xfrm>
        </p:grpSpPr>
        <p:sp>
          <p:nvSpPr>
            <p:cNvPr id="41035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36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37" name="Oval 7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038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039" name="Oval 7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104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1042" name="Group 82"/>
          <p:cNvGrpSpPr>
            <a:grpSpLocks/>
          </p:cNvGrpSpPr>
          <p:nvPr/>
        </p:nvGrpSpPr>
        <p:grpSpPr bwMode="auto">
          <a:xfrm>
            <a:off x="7956376" y="1196752"/>
            <a:ext cx="333375" cy="304800"/>
            <a:chOff x="2078" y="1680"/>
            <a:chExt cx="1615" cy="1615"/>
          </a:xfrm>
        </p:grpSpPr>
        <p:sp>
          <p:nvSpPr>
            <p:cNvPr id="41043" name="Oval 8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44" name="Oval 8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45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046" name="Oval 8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047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1048" name="Oval 8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3" name="Group 82"/>
          <p:cNvGrpSpPr>
            <a:grpSpLocks/>
          </p:cNvGrpSpPr>
          <p:nvPr/>
        </p:nvGrpSpPr>
        <p:grpSpPr bwMode="auto">
          <a:xfrm>
            <a:off x="251520" y="1988840"/>
            <a:ext cx="333375" cy="304800"/>
            <a:chOff x="2078" y="1680"/>
            <a:chExt cx="1615" cy="1615"/>
          </a:xfrm>
        </p:grpSpPr>
        <p:sp>
          <p:nvSpPr>
            <p:cNvPr id="46" name="Oval 8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" name="Oval 8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9" name="Oval 8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0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51" name="Oval 8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pic>
        <p:nvPicPr>
          <p:cNvPr id="52" name="Picture 1" descr="embl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5273824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786050" y="142852"/>
            <a:ext cx="6934200" cy="563562"/>
          </a:xfrm>
        </p:spPr>
        <p:txBody>
          <a:bodyPr/>
          <a:lstStyle/>
          <a:p>
            <a:r>
              <a:rPr lang="ru-RU" dirty="0"/>
              <a:t>ЗАДАЧИ:</a:t>
            </a:r>
            <a:endParaRPr lang="en-US" sz="18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28596" y="857232"/>
            <a:ext cx="8239548" cy="5173202"/>
            <a:chOff x="624" y="967"/>
            <a:chExt cx="4416" cy="2729"/>
          </a:xfrm>
        </p:grpSpPr>
        <p:sp>
          <p:nvSpPr>
            <p:cNvPr id="73732" name="AutoShape 4"/>
            <p:cNvSpPr>
              <a:spLocks noChangeArrowheads="1"/>
            </p:cNvSpPr>
            <p:nvPr/>
          </p:nvSpPr>
          <p:spPr bwMode="gray">
            <a:xfrm>
              <a:off x="1922" y="2799"/>
              <a:ext cx="1872" cy="459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33" name="AutoShape 5"/>
            <p:cNvSpPr>
              <a:spLocks noChangeArrowheads="1"/>
            </p:cNvSpPr>
            <p:nvPr/>
          </p:nvSpPr>
          <p:spPr bwMode="gray">
            <a:xfrm>
              <a:off x="1872" y="2160"/>
              <a:ext cx="1920" cy="528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34" name="AutoShape 6"/>
            <p:cNvSpPr>
              <a:spLocks noChangeArrowheads="1"/>
            </p:cNvSpPr>
            <p:nvPr/>
          </p:nvSpPr>
          <p:spPr bwMode="gray">
            <a:xfrm>
              <a:off x="1872" y="1505"/>
              <a:ext cx="1920" cy="60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35" name="Text Box 7"/>
            <p:cNvSpPr txBox="1">
              <a:spLocks noChangeArrowheads="1"/>
            </p:cNvSpPr>
            <p:nvPr/>
          </p:nvSpPr>
          <p:spPr bwMode="gray">
            <a:xfrm>
              <a:off x="1915" y="1597"/>
              <a:ext cx="1920" cy="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ru-RU" b="1" dirty="0">
                  <a:solidFill>
                    <a:schemeClr val="bg1">
                      <a:lumMod val="95000"/>
                    </a:schemeClr>
                  </a:solidFill>
                </a:rPr>
                <a:t>развитие мышления и творческих способностей учащихся;</a:t>
              </a:r>
            </a:p>
          </p:txBody>
        </p:sp>
        <p:sp>
          <p:nvSpPr>
            <p:cNvPr id="73736" name="Text Box 8"/>
            <p:cNvSpPr txBox="1">
              <a:spLocks noChangeArrowheads="1"/>
            </p:cNvSpPr>
            <p:nvPr/>
          </p:nvSpPr>
          <p:spPr bwMode="gray">
            <a:xfrm>
              <a:off x="1915" y="2275"/>
              <a:ext cx="1920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ru-RU" b="1" dirty="0">
                  <a:solidFill>
                    <a:schemeClr val="bg1"/>
                  </a:solidFill>
                </a:rPr>
                <a:t>укрепление междисциплинарных связей</a:t>
              </a:r>
              <a:r>
                <a:rPr lang="ru-RU" dirty="0"/>
                <a:t>;</a:t>
              </a:r>
            </a:p>
          </p:txBody>
        </p:sp>
        <p:sp>
          <p:nvSpPr>
            <p:cNvPr id="73737" name="Text Box 9"/>
            <p:cNvSpPr txBox="1">
              <a:spLocks noChangeArrowheads="1"/>
            </p:cNvSpPr>
            <p:nvPr/>
          </p:nvSpPr>
          <p:spPr bwMode="gray">
            <a:xfrm>
              <a:off x="1941" y="2911"/>
              <a:ext cx="2694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ru-RU" b="1" dirty="0">
                  <a:solidFill>
                    <a:schemeClr val="bg1"/>
                  </a:solidFill>
                </a:rPr>
                <a:t>обучение учащихся навыкам общения и  ведению дискуссии.</a:t>
              </a:r>
            </a:p>
          </p:txBody>
        </p:sp>
        <p:sp>
          <p:nvSpPr>
            <p:cNvPr id="73739" name="AutoShape 11"/>
            <p:cNvSpPr>
              <a:spLocks noChangeArrowheads="1"/>
            </p:cNvSpPr>
            <p:nvPr/>
          </p:nvSpPr>
          <p:spPr bwMode="auto">
            <a:xfrm>
              <a:off x="624" y="1344"/>
              <a:ext cx="1152" cy="196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48627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ru-RU">
                <a:latin typeface="Verdana" pitchFamily="34" charset="0"/>
              </a:endParaRPr>
            </a:p>
          </p:txBody>
        </p:sp>
        <p:sp>
          <p:nvSpPr>
            <p:cNvPr id="73740" name="Text Box 12"/>
            <p:cNvSpPr txBox="1">
              <a:spLocks noChangeArrowheads="1"/>
            </p:cNvSpPr>
            <p:nvPr/>
          </p:nvSpPr>
          <p:spPr bwMode="auto">
            <a:xfrm>
              <a:off x="672" y="1488"/>
              <a:ext cx="1056" cy="10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48627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lvl="0"/>
              <a:r>
                <a:rPr lang="ru-RU" sz="2400" b="1" dirty="0"/>
                <a:t>улучшение профессиональной подготовки  учащихся;</a:t>
              </a:r>
            </a:p>
          </p:txBody>
        </p:sp>
        <p:sp>
          <p:nvSpPr>
            <p:cNvPr id="73741" name="AutoShape 13"/>
            <p:cNvSpPr>
              <a:spLocks noChangeArrowheads="1"/>
            </p:cNvSpPr>
            <p:nvPr/>
          </p:nvSpPr>
          <p:spPr bwMode="auto">
            <a:xfrm>
              <a:off x="3888" y="1344"/>
              <a:ext cx="1152" cy="196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48627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ru-RU">
                <a:latin typeface="Verdana" pitchFamily="34" charset="0"/>
              </a:endParaRPr>
            </a:p>
          </p:txBody>
        </p:sp>
        <p:sp>
          <p:nvSpPr>
            <p:cNvPr id="73742" name="Text Box 14"/>
            <p:cNvSpPr txBox="1">
              <a:spLocks noChangeArrowheads="1"/>
            </p:cNvSpPr>
            <p:nvPr/>
          </p:nvSpPr>
          <p:spPr bwMode="auto">
            <a:xfrm>
              <a:off x="3936" y="1488"/>
              <a:ext cx="1056" cy="10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48627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lvl="0"/>
              <a:r>
                <a:rPr lang="ru-RU" sz="2400" b="1" dirty="0"/>
                <a:t>улучшение профессиональной подготовки  учащихся;</a:t>
              </a:r>
            </a:p>
          </p:txBody>
        </p:sp>
        <p:sp>
          <p:nvSpPr>
            <p:cNvPr id="73744" name="AutoShape 16"/>
            <p:cNvSpPr>
              <a:spLocks noChangeArrowheads="1"/>
            </p:cNvSpPr>
            <p:nvPr/>
          </p:nvSpPr>
          <p:spPr bwMode="gray">
            <a:xfrm>
              <a:off x="1824" y="967"/>
              <a:ext cx="1920" cy="384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45" name="AutoShape 17"/>
            <p:cNvSpPr>
              <a:spLocks noChangeArrowheads="1"/>
            </p:cNvSpPr>
            <p:nvPr/>
          </p:nvSpPr>
          <p:spPr bwMode="gray">
            <a:xfrm>
              <a:off x="2283" y="1183"/>
              <a:ext cx="1104" cy="336"/>
            </a:xfrm>
            <a:prstGeom prst="upArrow">
              <a:avLst>
                <a:gd name="adj1" fmla="val 68380"/>
                <a:gd name="adj2" fmla="val 70833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63529"/>
                    <a:invGamma/>
                    <a:alpha val="12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47" name="AutoShape 19"/>
            <p:cNvSpPr>
              <a:spLocks noChangeArrowheads="1"/>
            </p:cNvSpPr>
            <p:nvPr/>
          </p:nvSpPr>
          <p:spPr bwMode="gray">
            <a:xfrm>
              <a:off x="1872" y="3312"/>
              <a:ext cx="1920" cy="384"/>
            </a:xfrm>
            <a:prstGeom prst="can">
              <a:avLst>
                <a:gd name="adj" fmla="val 32032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49" name="AutoShape 21"/>
            <p:cNvSpPr>
              <a:spLocks noChangeArrowheads="1"/>
            </p:cNvSpPr>
            <p:nvPr/>
          </p:nvSpPr>
          <p:spPr bwMode="gray">
            <a:xfrm>
              <a:off x="2304" y="3093"/>
              <a:ext cx="1106" cy="331"/>
            </a:xfrm>
            <a:prstGeom prst="downArrow">
              <a:avLst>
                <a:gd name="adj1" fmla="val 67093"/>
                <a:gd name="adj2" fmla="val 64051"/>
              </a:avLst>
            </a:prstGeom>
            <a:gradFill rotWithShape="1">
              <a:gsLst>
                <a:gs pos="0">
                  <a:schemeClr val="bg2">
                    <a:gamma/>
                    <a:tint val="63529"/>
                    <a:invGamma/>
                    <a:alpha val="12000"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9" name="Рисунок 73" descr="Microscope (29281293). &amp;Fcy;&amp;ocy;&amp;tcy;&amp;ocy; &amp;mcy;&amp;iecy;&amp;dcy;&amp;icy;&amp;tscy;&amp;icy;&amp;ncy;&amp;acy;, &amp;fcy;&amp;ocy;&amp;tcy;&amp;ocy;&amp;gcy;&amp;rcy;&amp;acy;&amp;fcy;&amp;icy;&amp;icy; &amp;mcy;&amp;iecy;&amp;dcy;&amp;icy;&amp;tscy;&amp;icy;&amp;ncy;&amp;ycy;,&#10;&amp;icy;&amp;zcy;&amp;ocy;&amp;bcy;&amp;rcy;&amp;acy;&amp;zhcy;&amp;iecy;&amp;ncy;&amp;icy;&amp;yacy;, &amp;kcy;&amp;acy;&amp;rcy;&amp;tcy;&amp;icy;&amp;ncy;&amp;kcy;&amp;icy; &amp;mcy;&amp;iecy;&amp;dcy;&amp;icy;&amp;tscy;&amp;icy;&amp;ncy;&amp;ycy;, &amp;pcy;&amp;ocy;&amp;scy;&amp;tcy;&amp;iecy;&amp;rcy;&amp;ycy; &amp;Mcy;&amp;iecy;&amp;dcy;&amp;icy;&amp;tscy;&amp;icy;&amp;ncy;&amp;acy;, &amp;pcy;&amp;lcy;&amp;acy;&amp;kcy;&amp;acy;&amp;tcy; &amp;Mcy;&amp;iecy;&amp;dcy;&amp;icy;&amp;tscy;&amp;icy;&amp;n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337794"/>
            <a:ext cx="1080120" cy="152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57166"/>
            <a:ext cx="6934200" cy="563562"/>
          </a:xfrm>
        </p:spPr>
        <p:txBody>
          <a:bodyPr/>
          <a:lstStyle/>
          <a:p>
            <a:r>
              <a:rPr lang="ru-RU" sz="3600" dirty="0"/>
              <a:t>в  процессе  работы цикловой подготовлены:</a:t>
            </a:r>
            <a:endParaRPr lang="en-US" sz="2000" dirty="0"/>
          </a:p>
        </p:txBody>
      </p:sp>
      <p:sp>
        <p:nvSpPr>
          <p:cNvPr id="73731" name="Freeform 3"/>
          <p:cNvSpPr>
            <a:spLocks noEditPoints="1"/>
          </p:cNvSpPr>
          <p:nvPr/>
        </p:nvSpPr>
        <p:spPr bwMode="gray">
          <a:xfrm>
            <a:off x="395536" y="1988840"/>
            <a:ext cx="5943600" cy="4038600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73760" name="Text Box 32"/>
          <p:cNvSpPr txBox="1">
            <a:spLocks noChangeArrowheads="1"/>
          </p:cNvSpPr>
          <p:nvPr/>
        </p:nvSpPr>
        <p:spPr bwMode="auto">
          <a:xfrm>
            <a:off x="5562600" y="4005064"/>
            <a:ext cx="35814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Продолжается работа над УИРС </a:t>
            </a:r>
          </a:p>
        </p:txBody>
      </p:sp>
      <p:sp>
        <p:nvSpPr>
          <p:cNvPr id="73763" name="Oval 35"/>
          <p:cNvSpPr>
            <a:spLocks noChangeArrowheads="1"/>
          </p:cNvSpPr>
          <p:nvPr/>
        </p:nvSpPr>
        <p:spPr bwMode="gray">
          <a:xfrm rot="-723406">
            <a:off x="3316288" y="4648200"/>
            <a:ext cx="1438275" cy="666750"/>
          </a:xfrm>
          <a:prstGeom prst="ellipse">
            <a:avLst/>
          </a:prstGeom>
          <a:solidFill>
            <a:srgbClr val="0F2145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764" name="Oval 36"/>
          <p:cNvSpPr>
            <a:spLocks noChangeArrowheads="1"/>
          </p:cNvSpPr>
          <p:nvPr/>
        </p:nvSpPr>
        <p:spPr bwMode="gray">
          <a:xfrm>
            <a:off x="3248025" y="3429000"/>
            <a:ext cx="1704975" cy="1706563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3765" name="Oval 37"/>
          <p:cNvSpPr>
            <a:spLocks noChangeArrowheads="1"/>
          </p:cNvSpPr>
          <p:nvPr/>
        </p:nvSpPr>
        <p:spPr bwMode="gray">
          <a:xfrm>
            <a:off x="3268663" y="3438525"/>
            <a:ext cx="1665287" cy="166370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3766" name="Oval 38"/>
          <p:cNvSpPr>
            <a:spLocks noChangeArrowheads="1"/>
          </p:cNvSpPr>
          <p:nvPr/>
        </p:nvSpPr>
        <p:spPr bwMode="gray">
          <a:xfrm>
            <a:off x="3286125" y="3454400"/>
            <a:ext cx="1584325" cy="155575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3767" name="Oval 39"/>
          <p:cNvSpPr>
            <a:spLocks noChangeArrowheads="1"/>
          </p:cNvSpPr>
          <p:nvPr/>
        </p:nvSpPr>
        <p:spPr bwMode="gray">
          <a:xfrm>
            <a:off x="3378200" y="3498850"/>
            <a:ext cx="1409700" cy="1262063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3768" name="Text Box 40"/>
          <p:cNvSpPr txBox="1">
            <a:spLocks noChangeArrowheads="1"/>
          </p:cNvSpPr>
          <p:nvPr/>
        </p:nvSpPr>
        <p:spPr bwMode="gray">
          <a:xfrm>
            <a:off x="3286116" y="3786190"/>
            <a:ext cx="169386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Продолжаемснимать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 eaLnBrk="0" hangingPunct="0"/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учебный фильм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3769" name="Oval 41"/>
          <p:cNvSpPr>
            <a:spLocks noChangeArrowheads="1"/>
          </p:cNvSpPr>
          <p:nvPr/>
        </p:nvSpPr>
        <p:spPr bwMode="gray">
          <a:xfrm rot="-772996">
            <a:off x="1473200" y="4038600"/>
            <a:ext cx="1133475" cy="609600"/>
          </a:xfrm>
          <a:prstGeom prst="ellipse">
            <a:avLst/>
          </a:prstGeom>
          <a:solidFill>
            <a:srgbClr val="0F2145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3770" name="Group 42"/>
          <p:cNvGrpSpPr>
            <a:grpSpLocks/>
          </p:cNvGrpSpPr>
          <p:nvPr/>
        </p:nvGrpSpPr>
        <p:grpSpPr bwMode="auto">
          <a:xfrm>
            <a:off x="1357905" y="3048000"/>
            <a:ext cx="1598029" cy="1441450"/>
            <a:chOff x="708" y="2112"/>
            <a:chExt cx="981" cy="860"/>
          </a:xfrm>
        </p:grpSpPr>
        <p:sp>
          <p:nvSpPr>
            <p:cNvPr id="73771" name="Oval 43"/>
            <p:cNvSpPr>
              <a:spLocks noChangeArrowheads="1"/>
            </p:cNvSpPr>
            <p:nvPr/>
          </p:nvSpPr>
          <p:spPr bwMode="gray">
            <a:xfrm>
              <a:off x="732" y="2112"/>
              <a:ext cx="842" cy="86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3772" name="Oval 44"/>
            <p:cNvSpPr>
              <a:spLocks noChangeArrowheads="1"/>
            </p:cNvSpPr>
            <p:nvPr/>
          </p:nvSpPr>
          <p:spPr bwMode="gray">
            <a:xfrm>
              <a:off x="743" y="2117"/>
              <a:ext cx="821" cy="83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3773" name="Oval 45"/>
            <p:cNvSpPr>
              <a:spLocks noChangeArrowheads="1"/>
            </p:cNvSpPr>
            <p:nvPr/>
          </p:nvSpPr>
          <p:spPr bwMode="gray">
            <a:xfrm>
              <a:off x="751" y="2125"/>
              <a:ext cx="781" cy="78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3774" name="Oval 46"/>
            <p:cNvSpPr>
              <a:spLocks noChangeArrowheads="1"/>
            </p:cNvSpPr>
            <p:nvPr/>
          </p:nvSpPr>
          <p:spPr bwMode="gray">
            <a:xfrm>
              <a:off x="795" y="2147"/>
              <a:ext cx="695" cy="63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3775" name="Text Box 47"/>
            <p:cNvSpPr txBox="1">
              <a:spLocks noChangeArrowheads="1"/>
            </p:cNvSpPr>
            <p:nvPr/>
          </p:nvSpPr>
          <p:spPr bwMode="gray">
            <a:xfrm>
              <a:off x="708" y="2339"/>
              <a:ext cx="981" cy="3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Обновили </a:t>
              </a:r>
            </a:p>
            <a:p>
              <a:pPr algn="ctr" eaLnBrk="0" hangingPunct="0"/>
              <a:r>
                <a:rPr lang="ru-RU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стенды</a:t>
              </a:r>
              <a:endPara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</p:grpSp>
      <p:sp>
        <p:nvSpPr>
          <p:cNvPr id="73776" name="Oval 48"/>
          <p:cNvSpPr>
            <a:spLocks noChangeArrowheads="1"/>
          </p:cNvSpPr>
          <p:nvPr/>
        </p:nvSpPr>
        <p:spPr bwMode="gray">
          <a:xfrm>
            <a:off x="1295400" y="2282825"/>
            <a:ext cx="914400" cy="533400"/>
          </a:xfrm>
          <a:prstGeom prst="ellipse">
            <a:avLst/>
          </a:prstGeom>
          <a:solidFill>
            <a:srgbClr val="0F2145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777" name="Oval 49"/>
          <p:cNvSpPr>
            <a:spLocks noChangeArrowheads="1"/>
          </p:cNvSpPr>
          <p:nvPr/>
        </p:nvSpPr>
        <p:spPr bwMode="gray">
          <a:xfrm>
            <a:off x="1371600" y="1676400"/>
            <a:ext cx="1023938" cy="1023938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3778" name="Oval 50"/>
          <p:cNvSpPr>
            <a:spLocks noChangeArrowheads="1"/>
          </p:cNvSpPr>
          <p:nvPr/>
        </p:nvSpPr>
        <p:spPr bwMode="gray">
          <a:xfrm>
            <a:off x="1384300" y="1681163"/>
            <a:ext cx="1258874" cy="1247771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3779" name="Oval 51"/>
          <p:cNvSpPr>
            <a:spLocks noChangeArrowheads="1"/>
          </p:cNvSpPr>
          <p:nvPr/>
        </p:nvSpPr>
        <p:spPr bwMode="gray">
          <a:xfrm>
            <a:off x="1395412" y="1692274"/>
            <a:ext cx="1176323" cy="1236659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3780" name="Oval 52"/>
          <p:cNvSpPr>
            <a:spLocks noChangeArrowheads="1"/>
          </p:cNvSpPr>
          <p:nvPr/>
        </p:nvSpPr>
        <p:spPr bwMode="gray">
          <a:xfrm>
            <a:off x="1449388" y="1717674"/>
            <a:ext cx="1193786" cy="1211259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3781" name="Text Box 53"/>
          <p:cNvSpPr txBox="1">
            <a:spLocks noChangeArrowheads="1"/>
          </p:cNvSpPr>
          <p:nvPr/>
        </p:nvSpPr>
        <p:spPr bwMode="gray">
          <a:xfrm>
            <a:off x="1357290" y="2000240"/>
            <a:ext cx="134716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Подготовлены </a:t>
            </a:r>
          </a:p>
          <a:p>
            <a:pPr algn="ctr" eaLnBrk="0" hangingPunct="0"/>
            <a:r>
              <a:rPr lang="ru-RU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Рефераты и </a:t>
            </a:r>
          </a:p>
          <a:p>
            <a:pPr algn="ctr" eaLnBrk="0" hangingPunct="0"/>
            <a:r>
              <a:rPr lang="ru-RU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презентации</a:t>
            </a:r>
            <a:endParaRPr lang="en-US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3782" name="Oval 54"/>
          <p:cNvSpPr>
            <a:spLocks noChangeArrowheads="1"/>
          </p:cNvSpPr>
          <p:nvPr/>
        </p:nvSpPr>
        <p:spPr bwMode="gray">
          <a:xfrm>
            <a:off x="2562225" y="1752600"/>
            <a:ext cx="685800" cy="228600"/>
          </a:xfrm>
          <a:prstGeom prst="ellipse">
            <a:avLst/>
          </a:prstGeom>
          <a:solidFill>
            <a:srgbClr val="0F2145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783" name="Oval 55"/>
          <p:cNvSpPr>
            <a:spLocks noChangeArrowheads="1"/>
          </p:cNvSpPr>
          <p:nvPr/>
        </p:nvSpPr>
        <p:spPr bwMode="gray">
          <a:xfrm>
            <a:off x="2684463" y="1219200"/>
            <a:ext cx="1030281" cy="852478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3784" name="Oval 56"/>
          <p:cNvSpPr>
            <a:spLocks noChangeArrowheads="1"/>
          </p:cNvSpPr>
          <p:nvPr/>
        </p:nvSpPr>
        <p:spPr bwMode="gray">
          <a:xfrm>
            <a:off x="2693988" y="1222374"/>
            <a:ext cx="1020756" cy="920741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3785" name="Oval 57"/>
          <p:cNvSpPr>
            <a:spLocks noChangeArrowheads="1"/>
          </p:cNvSpPr>
          <p:nvPr/>
        </p:nvSpPr>
        <p:spPr bwMode="gray">
          <a:xfrm>
            <a:off x="2714612" y="1285860"/>
            <a:ext cx="1014406" cy="842953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3786" name="Oval 58"/>
          <p:cNvSpPr>
            <a:spLocks noChangeArrowheads="1"/>
          </p:cNvSpPr>
          <p:nvPr/>
        </p:nvSpPr>
        <p:spPr bwMode="gray">
          <a:xfrm>
            <a:off x="2736850" y="1247774"/>
            <a:ext cx="977894" cy="895341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3787" name="Text Box 59"/>
          <p:cNvSpPr txBox="1">
            <a:spLocks noChangeArrowheads="1"/>
          </p:cNvSpPr>
          <p:nvPr/>
        </p:nvSpPr>
        <p:spPr bwMode="gray">
          <a:xfrm>
            <a:off x="2714612" y="1428736"/>
            <a:ext cx="106958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 dirty="0" err="1"/>
              <a:t>Материа</a:t>
            </a:r>
            <a:r>
              <a:rPr lang="ru-RU" sz="1400" b="1" dirty="0"/>
              <a:t>-</a:t>
            </a:r>
          </a:p>
          <a:p>
            <a:r>
              <a:rPr lang="ru-RU" sz="1400" b="1" dirty="0" err="1"/>
              <a:t>лы</a:t>
            </a:r>
            <a:r>
              <a:rPr lang="ru-RU" sz="1400" b="1" dirty="0"/>
              <a:t> о ЗОЖ</a:t>
            </a:r>
          </a:p>
        </p:txBody>
      </p:sp>
      <p:pic>
        <p:nvPicPr>
          <p:cNvPr id="33" name="Рисунок 73" descr="Microscope (29281293). &amp;Fcy;&amp;ocy;&amp;tcy;&amp;ocy; &amp;mcy;&amp;iecy;&amp;dcy;&amp;icy;&amp;tscy;&amp;icy;&amp;ncy;&amp;acy;, &amp;fcy;&amp;ocy;&amp;tcy;&amp;ocy;&amp;gcy;&amp;rcy;&amp;acy;&amp;fcy;&amp;icy;&amp;icy; &amp;mcy;&amp;iecy;&amp;dcy;&amp;icy;&amp;tscy;&amp;icy;&amp;ncy;&amp;ycy;,&#10;&amp;icy;&amp;zcy;&amp;ocy;&amp;bcy;&amp;rcy;&amp;acy;&amp;zhcy;&amp;iecy;&amp;ncy;&amp;icy;&amp;yacy;, &amp;kcy;&amp;acy;&amp;rcy;&amp;tcy;&amp;icy;&amp;ncy;&amp;kcy;&amp;icy; &amp;mcy;&amp;iecy;&amp;dcy;&amp;icy;&amp;tscy;&amp;icy;&amp;ncy;&amp;ycy;, &amp;pcy;&amp;ocy;&amp;scy;&amp;tcy;&amp;iecy;&amp;rcy;&amp;ycy; &amp;Mcy;&amp;iecy;&amp;dcy;&amp;icy;&amp;tscy;&amp;icy;&amp;ncy;&amp;acy;, &amp;pcy;&amp;lcy;&amp;acy;&amp;kcy;&amp;acy;&amp;tcy; &amp;Mcy;&amp;iecy;&amp;dcy;&amp;icy;&amp;tscy;&amp;icy;&amp;n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580132"/>
            <a:ext cx="1224136" cy="127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ЦК 7 Кибак\IMG_4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268760"/>
            <a:ext cx="3713989" cy="2785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28604"/>
            <a:ext cx="6934200" cy="563562"/>
          </a:xfrm>
        </p:spPr>
        <p:txBody>
          <a:bodyPr/>
          <a:lstStyle/>
          <a:p>
            <a:r>
              <a:rPr lang="ru-RU" sz="3600" dirty="0"/>
              <a:t>Регулярно обновляются</a:t>
            </a:r>
            <a:endParaRPr lang="en-US" sz="2000" dirty="0"/>
          </a:p>
        </p:txBody>
      </p:sp>
      <p:sp>
        <p:nvSpPr>
          <p:cNvPr id="51203" name="AutoShape 3"/>
          <p:cNvSpPr>
            <a:spLocks noChangeArrowheads="1"/>
          </p:cNvSpPr>
          <p:nvPr/>
        </p:nvSpPr>
        <p:spPr bwMode="gray">
          <a:xfrm rot="39573186">
            <a:off x="4806156" y="218836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4" name="AutoShape 4"/>
          <p:cNvSpPr>
            <a:spLocks noChangeArrowheads="1"/>
          </p:cNvSpPr>
          <p:nvPr/>
        </p:nvSpPr>
        <p:spPr bwMode="gray">
          <a:xfrm rot="3465783">
            <a:off x="4806157" y="4352131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5" name="AutoShape 5"/>
          <p:cNvSpPr>
            <a:spLocks noChangeArrowheads="1"/>
          </p:cNvSpPr>
          <p:nvPr/>
        </p:nvSpPr>
        <p:spPr bwMode="gray">
          <a:xfrm rot="35969022">
            <a:off x="3586956" y="226456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gray">
          <a:xfrm rot="7535209">
            <a:off x="3548856" y="431879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gray">
          <a:xfrm>
            <a:off x="5384800" y="3316288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8" name="AutoShape 8"/>
          <p:cNvSpPr>
            <a:spLocks noChangeArrowheads="1"/>
          </p:cNvSpPr>
          <p:nvPr/>
        </p:nvSpPr>
        <p:spPr bwMode="gray">
          <a:xfrm rot="-10800000">
            <a:off x="2974975" y="3309938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9" name="Oval 9"/>
          <p:cNvSpPr>
            <a:spLocks noChangeArrowheads="1"/>
          </p:cNvSpPr>
          <p:nvPr/>
        </p:nvSpPr>
        <p:spPr bwMode="gray">
          <a:xfrm>
            <a:off x="2720975" y="1547813"/>
            <a:ext cx="3743325" cy="3744912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51216" name="Group 16"/>
          <p:cNvGrpSpPr>
            <a:grpSpLocks/>
          </p:cNvGrpSpPr>
          <p:nvPr/>
        </p:nvGrpSpPr>
        <p:grpSpPr bwMode="auto">
          <a:xfrm>
            <a:off x="3376613" y="4805363"/>
            <a:ext cx="360362" cy="360362"/>
            <a:chOff x="2109" y="3612"/>
            <a:chExt cx="227" cy="227"/>
          </a:xfrm>
        </p:grpSpPr>
        <p:sp>
          <p:nvSpPr>
            <p:cNvPr id="51217" name="Oval 17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18" name="Oval 18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28" name="Oval 28"/>
          <p:cNvSpPr>
            <a:spLocks noChangeArrowheads="1"/>
          </p:cNvSpPr>
          <p:nvPr/>
        </p:nvSpPr>
        <p:spPr bwMode="gray">
          <a:xfrm>
            <a:off x="3652838" y="2500313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29" name="Oval 29"/>
          <p:cNvSpPr>
            <a:spLocks noChangeArrowheads="1"/>
          </p:cNvSpPr>
          <p:nvPr/>
        </p:nvSpPr>
        <p:spPr bwMode="gray">
          <a:xfrm>
            <a:off x="3646488" y="2484438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30" name="Oval 30"/>
          <p:cNvSpPr>
            <a:spLocks noChangeArrowheads="1"/>
          </p:cNvSpPr>
          <p:nvPr/>
        </p:nvSpPr>
        <p:spPr bwMode="gray">
          <a:xfrm>
            <a:off x="3779838" y="2627313"/>
            <a:ext cx="1690687" cy="1690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1231" name="Oval 31"/>
          <p:cNvSpPr>
            <a:spLocks noChangeArrowheads="1"/>
          </p:cNvSpPr>
          <p:nvPr/>
        </p:nvSpPr>
        <p:spPr bwMode="gray">
          <a:xfrm>
            <a:off x="3762375" y="2600325"/>
            <a:ext cx="1690688" cy="16906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51259" name="Group 59"/>
          <p:cNvGrpSpPr>
            <a:grpSpLocks/>
          </p:cNvGrpSpPr>
          <p:nvPr/>
        </p:nvGrpSpPr>
        <p:grpSpPr bwMode="auto">
          <a:xfrm>
            <a:off x="3863975" y="2711450"/>
            <a:ext cx="1522413" cy="1522413"/>
            <a:chOff x="2434" y="1708"/>
            <a:chExt cx="959" cy="959"/>
          </a:xfrm>
        </p:grpSpPr>
        <p:sp>
          <p:nvSpPr>
            <p:cNvPr id="51232" name="Oval 32"/>
            <p:cNvSpPr>
              <a:spLocks noChangeArrowheads="1"/>
            </p:cNvSpPr>
            <p:nvPr/>
          </p:nvSpPr>
          <p:spPr bwMode="gray">
            <a:xfrm>
              <a:off x="2434" y="1708"/>
              <a:ext cx="959" cy="95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51233" name="Oval 33"/>
            <p:cNvSpPr>
              <a:spLocks noChangeArrowheads="1"/>
            </p:cNvSpPr>
            <p:nvPr/>
          </p:nvSpPr>
          <p:spPr bwMode="gray">
            <a:xfrm>
              <a:off x="2448" y="1720"/>
              <a:ext cx="927" cy="92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1234" name="Oval 34"/>
            <p:cNvSpPr>
              <a:spLocks noChangeArrowheads="1"/>
            </p:cNvSpPr>
            <p:nvPr/>
          </p:nvSpPr>
          <p:spPr bwMode="gray">
            <a:xfrm>
              <a:off x="2459" y="1726"/>
              <a:ext cx="906" cy="90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1235" name="Oval 35"/>
            <p:cNvSpPr>
              <a:spLocks noChangeArrowheads="1"/>
            </p:cNvSpPr>
            <p:nvPr/>
          </p:nvSpPr>
          <p:spPr bwMode="gray">
            <a:xfrm>
              <a:off x="2469" y="1735"/>
              <a:ext cx="861" cy="8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1236" name="Oval 36"/>
            <p:cNvSpPr>
              <a:spLocks noChangeArrowheads="1"/>
            </p:cNvSpPr>
            <p:nvPr/>
          </p:nvSpPr>
          <p:spPr bwMode="gray">
            <a:xfrm>
              <a:off x="2520" y="1758"/>
              <a:ext cx="765" cy="68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51237" name="Text Box 37"/>
          <p:cNvSpPr txBox="1">
            <a:spLocks noChangeArrowheads="1"/>
          </p:cNvSpPr>
          <p:nvPr/>
        </p:nvSpPr>
        <p:spPr bwMode="auto">
          <a:xfrm>
            <a:off x="3857620" y="3143248"/>
            <a:ext cx="157126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 b="1" dirty="0">
                <a:solidFill>
                  <a:srgbClr val="000000"/>
                </a:solidFill>
              </a:rPr>
              <a:t>Стенды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51238" name="Text Box 38"/>
          <p:cNvSpPr txBox="1">
            <a:spLocks noChangeArrowheads="1"/>
          </p:cNvSpPr>
          <p:nvPr/>
        </p:nvSpPr>
        <p:spPr bwMode="auto">
          <a:xfrm>
            <a:off x="5743575" y="1533525"/>
            <a:ext cx="159723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 dirty="0"/>
              <a:t>«</a:t>
            </a:r>
            <a:r>
              <a:rPr lang="en-US" sz="1600" b="1" dirty="0"/>
              <a:t>MICRIVITAE</a:t>
            </a:r>
            <a:r>
              <a:rPr lang="ru-RU" sz="1600" b="1" dirty="0"/>
              <a:t>»</a:t>
            </a:r>
          </a:p>
          <a:p>
            <a:pPr algn="r"/>
            <a:r>
              <a:rPr lang="ru-RU" sz="1600" b="1" dirty="0"/>
              <a:t>Каб.43</a:t>
            </a:r>
            <a:endParaRPr lang="en-US" sz="1600" dirty="0"/>
          </a:p>
          <a:p>
            <a:pPr algn="r"/>
            <a:endParaRPr lang="en-US" sz="1600" b="1" dirty="0"/>
          </a:p>
        </p:txBody>
      </p:sp>
      <p:sp>
        <p:nvSpPr>
          <p:cNvPr id="51239" name="Text Box 39"/>
          <p:cNvSpPr txBox="1">
            <a:spLocks noChangeArrowheads="1"/>
          </p:cNvSpPr>
          <p:nvPr/>
        </p:nvSpPr>
        <p:spPr bwMode="auto">
          <a:xfrm>
            <a:off x="227171" y="1357298"/>
            <a:ext cx="313521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ru-RU" sz="1600" b="1" dirty="0"/>
              <a:t>«Уголок радиоэкологических</a:t>
            </a:r>
          </a:p>
          <a:p>
            <a:pPr algn="r" eaLnBrk="0" hangingPunct="0"/>
            <a:r>
              <a:rPr lang="ru-RU" sz="1600" b="1" dirty="0"/>
              <a:t> знаний»</a:t>
            </a:r>
          </a:p>
          <a:p>
            <a:pPr algn="r" eaLnBrk="0" hangingPunct="0"/>
            <a:r>
              <a:rPr lang="ru-RU" sz="1600" b="1" dirty="0"/>
              <a:t>Каб.43</a:t>
            </a:r>
            <a:endParaRPr lang="en-US" sz="1600" dirty="0"/>
          </a:p>
        </p:txBody>
      </p:sp>
      <p:sp>
        <p:nvSpPr>
          <p:cNvPr id="51240" name="Text Box 40"/>
          <p:cNvSpPr txBox="1">
            <a:spLocks noChangeArrowheads="1"/>
          </p:cNvSpPr>
          <p:nvPr/>
        </p:nvSpPr>
        <p:spPr bwMode="auto">
          <a:xfrm>
            <a:off x="6657975" y="3286125"/>
            <a:ext cx="1791901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600" b="1" dirty="0"/>
              <a:t>«Исторический </a:t>
            </a:r>
          </a:p>
          <a:p>
            <a:pPr algn="ctr"/>
            <a:r>
              <a:rPr lang="ru-RU" sz="1600" b="1" dirty="0"/>
              <a:t>ракурс»</a:t>
            </a:r>
          </a:p>
          <a:p>
            <a:pPr algn="r"/>
            <a:r>
              <a:rPr lang="ru-RU" sz="800" b="1" dirty="0"/>
              <a:t>«</a:t>
            </a:r>
            <a:r>
              <a:rPr lang="ru-RU" sz="800" b="1" dirty="0" err="1"/>
              <a:t>Пинский</a:t>
            </a:r>
            <a:r>
              <a:rPr lang="ru-RU" sz="800" b="1" dirty="0"/>
              <a:t>  зональный </a:t>
            </a:r>
          </a:p>
          <a:p>
            <a:pPr algn="r"/>
            <a:r>
              <a:rPr lang="ru-RU" sz="800" b="1" dirty="0"/>
              <a:t>центр гигиены </a:t>
            </a:r>
          </a:p>
          <a:p>
            <a:pPr algn="r"/>
            <a:r>
              <a:rPr lang="ru-RU" sz="800" b="1" dirty="0"/>
              <a:t>и эпидемиологии»</a:t>
            </a:r>
          </a:p>
          <a:p>
            <a:pPr algn="ctr"/>
            <a:endParaRPr lang="en-US" sz="1600" b="1" dirty="0"/>
          </a:p>
        </p:txBody>
      </p:sp>
      <p:sp>
        <p:nvSpPr>
          <p:cNvPr id="51241" name="Text Box 41"/>
          <p:cNvSpPr txBox="1">
            <a:spLocks noChangeArrowheads="1"/>
          </p:cNvSpPr>
          <p:nvPr/>
        </p:nvSpPr>
        <p:spPr bwMode="auto">
          <a:xfrm>
            <a:off x="5930664" y="4581128"/>
            <a:ext cx="233935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600" b="1" dirty="0"/>
              <a:t>«Кружковая работа» </a:t>
            </a:r>
          </a:p>
          <a:p>
            <a:pPr algn="r"/>
            <a:r>
              <a:rPr lang="ru-RU" sz="1600" b="1" dirty="0"/>
              <a:t>Каб.43</a:t>
            </a:r>
            <a:endParaRPr lang="en-US" sz="1600" dirty="0"/>
          </a:p>
          <a:p>
            <a:pPr algn="ctr"/>
            <a:endParaRPr lang="ru-RU" sz="800" b="1" dirty="0"/>
          </a:p>
          <a:p>
            <a:pPr algn="ctr"/>
            <a:endParaRPr lang="ru-RU" sz="800" b="1" dirty="0"/>
          </a:p>
        </p:txBody>
      </p:sp>
      <p:sp>
        <p:nvSpPr>
          <p:cNvPr id="51242" name="Text Box 42"/>
          <p:cNvSpPr txBox="1">
            <a:spLocks noChangeArrowheads="1"/>
          </p:cNvSpPr>
          <p:nvPr/>
        </p:nvSpPr>
        <p:spPr bwMode="auto">
          <a:xfrm>
            <a:off x="285720" y="3286124"/>
            <a:ext cx="230800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600" b="1" dirty="0"/>
              <a:t>«Информационный»</a:t>
            </a:r>
          </a:p>
          <a:p>
            <a:pPr algn="r"/>
            <a:r>
              <a:rPr lang="ru-RU" sz="1600" b="1" dirty="0"/>
              <a:t>Каб.43</a:t>
            </a:r>
            <a:endParaRPr lang="en-US" sz="1600" dirty="0"/>
          </a:p>
          <a:p>
            <a:pPr algn="ctr"/>
            <a:endParaRPr lang="ru-RU" sz="1600" b="1" dirty="0"/>
          </a:p>
        </p:txBody>
      </p:sp>
      <p:sp>
        <p:nvSpPr>
          <p:cNvPr id="51243" name="Text Box 43"/>
          <p:cNvSpPr txBox="1">
            <a:spLocks noChangeArrowheads="1"/>
          </p:cNvSpPr>
          <p:nvPr/>
        </p:nvSpPr>
        <p:spPr bwMode="auto">
          <a:xfrm>
            <a:off x="1110329" y="4714884"/>
            <a:ext cx="2322431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600" b="1" dirty="0"/>
              <a:t>«Информационный»</a:t>
            </a:r>
          </a:p>
          <a:p>
            <a:pPr algn="r"/>
            <a:r>
              <a:rPr lang="ru-RU" sz="1600" b="1" dirty="0">
                <a:latin typeface="+mn-lt"/>
                <a:cs typeface="Times New Roman" pitchFamily="18" charset="0"/>
              </a:rPr>
              <a:t>Каб.44</a:t>
            </a:r>
            <a:endParaRPr lang="en-US" sz="1600" b="1" dirty="0">
              <a:latin typeface="+mn-lt"/>
              <a:cs typeface="Times New Roman" pitchFamily="18" charset="0"/>
            </a:endParaRPr>
          </a:p>
          <a:p>
            <a:pPr algn="ctr"/>
            <a:endParaRPr lang="ru-RU" sz="800" b="1" dirty="0"/>
          </a:p>
        </p:txBody>
      </p:sp>
      <p:grpSp>
        <p:nvGrpSpPr>
          <p:cNvPr id="51244" name="Group 44"/>
          <p:cNvGrpSpPr>
            <a:grpSpLocks/>
          </p:cNvGrpSpPr>
          <p:nvPr/>
        </p:nvGrpSpPr>
        <p:grpSpPr bwMode="auto">
          <a:xfrm>
            <a:off x="2543175" y="3311525"/>
            <a:ext cx="360363" cy="360363"/>
            <a:chOff x="2109" y="3612"/>
            <a:chExt cx="227" cy="227"/>
          </a:xfrm>
        </p:grpSpPr>
        <p:sp>
          <p:nvSpPr>
            <p:cNvPr id="51245" name="Oval 45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46" name="Oval 46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1247" name="Group 47"/>
          <p:cNvGrpSpPr>
            <a:grpSpLocks/>
          </p:cNvGrpSpPr>
          <p:nvPr/>
        </p:nvGrpSpPr>
        <p:grpSpPr bwMode="auto">
          <a:xfrm>
            <a:off x="3381375" y="1635125"/>
            <a:ext cx="360363" cy="360363"/>
            <a:chOff x="2109" y="3612"/>
            <a:chExt cx="227" cy="227"/>
          </a:xfrm>
        </p:grpSpPr>
        <p:sp>
          <p:nvSpPr>
            <p:cNvPr id="51248" name="Oval 48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49" name="Oval 49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1250" name="Group 50"/>
          <p:cNvGrpSpPr>
            <a:grpSpLocks/>
          </p:cNvGrpSpPr>
          <p:nvPr/>
        </p:nvGrpSpPr>
        <p:grpSpPr bwMode="auto">
          <a:xfrm>
            <a:off x="5362575" y="1635125"/>
            <a:ext cx="360363" cy="360363"/>
            <a:chOff x="2109" y="3612"/>
            <a:chExt cx="227" cy="227"/>
          </a:xfrm>
        </p:grpSpPr>
        <p:sp>
          <p:nvSpPr>
            <p:cNvPr id="51251" name="Oval 51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52" name="Oval 52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1253" name="Group 53"/>
          <p:cNvGrpSpPr>
            <a:grpSpLocks/>
          </p:cNvGrpSpPr>
          <p:nvPr/>
        </p:nvGrpSpPr>
        <p:grpSpPr bwMode="auto">
          <a:xfrm>
            <a:off x="6276975" y="3235325"/>
            <a:ext cx="360363" cy="360363"/>
            <a:chOff x="2109" y="3612"/>
            <a:chExt cx="227" cy="227"/>
          </a:xfrm>
        </p:grpSpPr>
        <p:sp>
          <p:nvSpPr>
            <p:cNvPr id="51254" name="Oval 54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55" name="Oval 55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1256" name="Group 56"/>
          <p:cNvGrpSpPr>
            <a:grpSpLocks/>
          </p:cNvGrpSpPr>
          <p:nvPr/>
        </p:nvGrpSpPr>
        <p:grpSpPr bwMode="auto">
          <a:xfrm>
            <a:off x="5438775" y="4759325"/>
            <a:ext cx="360363" cy="360363"/>
            <a:chOff x="2109" y="3612"/>
            <a:chExt cx="227" cy="227"/>
          </a:xfrm>
        </p:grpSpPr>
        <p:sp>
          <p:nvSpPr>
            <p:cNvPr id="51257" name="Oval 57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58" name="Oval 58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48" name="Рисунок 73" descr="Microscope (29281293). &amp;Fcy;&amp;ocy;&amp;tcy;&amp;ocy; &amp;mcy;&amp;iecy;&amp;dcy;&amp;icy;&amp;tscy;&amp;icy;&amp;ncy;&amp;acy;, &amp;fcy;&amp;ocy;&amp;tcy;&amp;ocy;&amp;gcy;&amp;rcy;&amp;acy;&amp;fcy;&amp;icy;&amp;icy; &amp;mcy;&amp;iecy;&amp;dcy;&amp;icy;&amp;tscy;&amp;icy;&amp;ncy;&amp;ycy;,&#10;&amp;icy;&amp;zcy;&amp;ocy;&amp;bcy;&amp;rcy;&amp;acy;&amp;zhcy;&amp;iecy;&amp;ncy;&amp;icy;&amp;yacy;, &amp;kcy;&amp;acy;&amp;rcy;&amp;tcy;&amp;icy;&amp;ncy;&amp;kcy;&amp;icy; &amp;mcy;&amp;iecy;&amp;dcy;&amp;icy;&amp;tscy;&amp;icy;&amp;ncy;&amp;ycy;, &amp;pcy;&amp;ocy;&amp;scy;&amp;tcy;&amp;iecy;&amp;rcy;&amp;ycy; &amp;Mcy;&amp;iecy;&amp;dcy;&amp;icy;&amp;tscy;&amp;icy;&amp;ncy;&amp;acy;, &amp;pcy;&amp;lcy;&amp;acy;&amp;kcy;&amp;acy;&amp;tcy; &amp;Mcy;&amp;iecy;&amp;dcy;&amp;icy;&amp;tscy;&amp;icy;&amp;n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780928"/>
            <a:ext cx="1584176" cy="152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1" descr="emble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417840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71670" y="642918"/>
            <a:ext cx="6934200" cy="563562"/>
          </a:xfrm>
        </p:spPr>
        <p:txBody>
          <a:bodyPr/>
          <a:lstStyle/>
          <a:p>
            <a:r>
              <a:rPr lang="ru-RU" dirty="0"/>
              <a:t>Подготовили и принимали активное участие в неделе цикловой комиссии №7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5" y="1605479"/>
            <a:ext cx="7596336" cy="506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6038" y="764704"/>
            <a:ext cx="77153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3200" b="1" dirty="0">
                <a:solidFill>
                  <a:srgbClr val="FF0000"/>
                </a:solidFill>
              </a:rPr>
              <a:t>«Собраться вместе — это начало. Держаться вместе — это прогресс. Работать вместе — это успех»</a:t>
            </a:r>
          </a:p>
          <a:p>
            <a:pPr>
              <a:lnSpc>
                <a:spcPct val="150000"/>
              </a:lnSpc>
              <a:defRPr/>
            </a:pPr>
            <a:r>
              <a:rPr lang="ru-RU" sz="3200" b="1" dirty="0">
                <a:solidFill>
                  <a:schemeClr val="accent5">
                    <a:lumMod val="25000"/>
                  </a:schemeClr>
                </a:solidFill>
              </a:rPr>
              <a:t>			Генри Форд</a:t>
            </a:r>
          </a:p>
        </p:txBody>
      </p:sp>
      <p:pic>
        <p:nvPicPr>
          <p:cNvPr id="5" name="Picture 1" descr="embl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301208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8241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548680"/>
            <a:ext cx="6934200" cy="563562"/>
          </a:xfrm>
        </p:spPr>
        <p:txBody>
          <a:bodyPr/>
          <a:lstStyle/>
          <a:p>
            <a:pPr algn="ctr"/>
            <a:r>
              <a:rPr lang="ru-RU" dirty="0"/>
              <a:t>Основные направления деятельности: </a:t>
            </a:r>
            <a:r>
              <a:rPr lang="ru-RU" sz="2400" dirty="0"/>
              <a:t/>
            </a:r>
            <a:br>
              <a:rPr lang="ru-RU" sz="2400" dirty="0"/>
            </a:b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56397" name="Group 77"/>
          <p:cNvGrpSpPr>
            <a:grpSpLocks/>
          </p:cNvGrpSpPr>
          <p:nvPr/>
        </p:nvGrpSpPr>
        <p:grpSpPr bwMode="auto">
          <a:xfrm>
            <a:off x="539552" y="980728"/>
            <a:ext cx="7729566" cy="5019675"/>
            <a:chOff x="576" y="774"/>
            <a:chExt cx="4608" cy="3162"/>
          </a:xfrm>
        </p:grpSpPr>
        <p:sp>
          <p:nvSpPr>
            <p:cNvPr id="56398" name="AutoShape 78"/>
            <p:cNvSpPr>
              <a:spLocks noChangeArrowheads="1"/>
            </p:cNvSpPr>
            <p:nvPr/>
          </p:nvSpPr>
          <p:spPr bwMode="gray">
            <a:xfrm>
              <a:off x="576" y="1948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88CE5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99" name="AutoShape 79"/>
            <p:cNvSpPr>
              <a:spLocks noChangeArrowheads="1"/>
            </p:cNvSpPr>
            <p:nvPr/>
          </p:nvSpPr>
          <p:spPr bwMode="gray">
            <a:xfrm>
              <a:off x="712" y="1858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66B828"/>
                </a:gs>
                <a:gs pos="100000">
                  <a:srgbClr val="2F611D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00" name="AutoShape 80"/>
            <p:cNvSpPr>
              <a:spLocks noChangeArrowheads="1"/>
            </p:cNvSpPr>
            <p:nvPr/>
          </p:nvSpPr>
          <p:spPr bwMode="gray">
            <a:xfrm flipH="1">
              <a:off x="1773" y="1903"/>
              <a:ext cx="45" cy="91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2F611D"/>
                </a:gs>
                <a:gs pos="100000">
                  <a:srgbClr val="2F611D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01" name="AutoShape 81"/>
            <p:cNvSpPr>
              <a:spLocks noChangeArrowheads="1"/>
            </p:cNvSpPr>
            <p:nvPr/>
          </p:nvSpPr>
          <p:spPr bwMode="gray">
            <a:xfrm flipH="1">
              <a:off x="776" y="1903"/>
              <a:ext cx="46" cy="91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2F611D"/>
                </a:gs>
                <a:gs pos="100000">
                  <a:srgbClr val="2F611D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02" name="AutoShape 82"/>
            <p:cNvSpPr>
              <a:spLocks noChangeArrowheads="1"/>
            </p:cNvSpPr>
            <p:nvPr/>
          </p:nvSpPr>
          <p:spPr bwMode="gray">
            <a:xfrm>
              <a:off x="2157" y="1677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D791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03" name="AutoShape 83"/>
            <p:cNvSpPr>
              <a:spLocks noChangeArrowheads="1"/>
            </p:cNvSpPr>
            <p:nvPr/>
          </p:nvSpPr>
          <p:spPr bwMode="gray">
            <a:xfrm>
              <a:off x="2293" y="1587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79133"/>
                </a:gs>
                <a:gs pos="100000">
                  <a:srgbClr val="D791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04" name="AutoShape 84"/>
            <p:cNvSpPr>
              <a:spLocks noChangeArrowheads="1"/>
            </p:cNvSpPr>
            <p:nvPr/>
          </p:nvSpPr>
          <p:spPr bwMode="gray">
            <a:xfrm flipH="1">
              <a:off x="3354" y="1632"/>
              <a:ext cx="46" cy="91"/>
            </a:xfrm>
            <a:prstGeom prst="octagon">
              <a:avLst>
                <a:gd name="adj" fmla="val 29287"/>
              </a:avLst>
            </a:prstGeom>
            <a:solidFill>
              <a:srgbClr val="F1D08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05" name="AutoShape 85"/>
            <p:cNvSpPr>
              <a:spLocks noChangeArrowheads="1"/>
            </p:cNvSpPr>
            <p:nvPr/>
          </p:nvSpPr>
          <p:spPr bwMode="gray">
            <a:xfrm flipH="1">
              <a:off x="2358" y="1632"/>
              <a:ext cx="45" cy="91"/>
            </a:xfrm>
            <a:prstGeom prst="octagon">
              <a:avLst>
                <a:gd name="adj" fmla="val 29287"/>
              </a:avLst>
            </a:prstGeom>
            <a:solidFill>
              <a:srgbClr val="F1D08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06" name="AutoShape 86"/>
            <p:cNvSpPr>
              <a:spLocks noChangeArrowheads="1"/>
            </p:cNvSpPr>
            <p:nvPr/>
          </p:nvSpPr>
          <p:spPr bwMode="gray">
            <a:xfrm>
              <a:off x="3738" y="1361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4B71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07" name="AutoShape 87"/>
            <p:cNvSpPr>
              <a:spLocks noChangeArrowheads="1"/>
            </p:cNvSpPr>
            <p:nvPr/>
          </p:nvSpPr>
          <p:spPr bwMode="gray">
            <a:xfrm>
              <a:off x="3874" y="1271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6D8CE5"/>
                </a:gs>
                <a:gs pos="100000">
                  <a:srgbClr val="6D8CE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08" name="AutoShape 88"/>
            <p:cNvSpPr>
              <a:spLocks noChangeArrowheads="1"/>
            </p:cNvSpPr>
            <p:nvPr/>
          </p:nvSpPr>
          <p:spPr bwMode="gray">
            <a:xfrm flipH="1">
              <a:off x="4936" y="1316"/>
              <a:ext cx="45" cy="90"/>
            </a:xfrm>
            <a:prstGeom prst="octagon">
              <a:avLst>
                <a:gd name="adj" fmla="val 29287"/>
              </a:avLst>
            </a:prstGeom>
            <a:solidFill>
              <a:srgbClr val="6FC5E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09" name="AutoShape 89"/>
            <p:cNvSpPr>
              <a:spLocks noChangeArrowheads="1"/>
            </p:cNvSpPr>
            <p:nvPr/>
          </p:nvSpPr>
          <p:spPr bwMode="gray">
            <a:xfrm flipH="1">
              <a:off x="3939" y="1316"/>
              <a:ext cx="45" cy="90"/>
            </a:xfrm>
            <a:prstGeom prst="octagon">
              <a:avLst>
                <a:gd name="adj" fmla="val 29287"/>
              </a:avLst>
            </a:prstGeom>
            <a:solidFill>
              <a:srgbClr val="6FC5E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10" name="Freeform 90"/>
            <p:cNvSpPr>
              <a:spLocks/>
            </p:cNvSpPr>
            <p:nvPr/>
          </p:nvSpPr>
          <p:spPr bwMode="gray">
            <a:xfrm>
              <a:off x="1570" y="1090"/>
              <a:ext cx="924" cy="729"/>
            </a:xfrm>
            <a:custGeom>
              <a:avLst/>
              <a:gdLst/>
              <a:ahLst/>
              <a:cxnLst>
                <a:cxn ang="0">
                  <a:pos x="0" y="774"/>
                </a:cxn>
                <a:cxn ang="0">
                  <a:pos x="2" y="770"/>
                </a:cxn>
                <a:cxn ang="0">
                  <a:pos x="8" y="754"/>
                </a:cxn>
                <a:cxn ang="0">
                  <a:pos x="16" y="730"/>
                </a:cxn>
                <a:cxn ang="0">
                  <a:pos x="32" y="698"/>
                </a:cxn>
                <a:cxn ang="0">
                  <a:pos x="50" y="660"/>
                </a:cxn>
                <a:cxn ang="0">
                  <a:pos x="76" y="618"/>
                </a:cxn>
                <a:cxn ang="0">
                  <a:pos x="106" y="574"/>
                </a:cxn>
                <a:cxn ang="0">
                  <a:pos x="142" y="528"/>
                </a:cxn>
                <a:cxn ang="0">
                  <a:pos x="186" y="482"/>
                </a:cxn>
                <a:cxn ang="0">
                  <a:pos x="236" y="438"/>
                </a:cxn>
                <a:cxn ang="0">
                  <a:pos x="294" y="398"/>
                </a:cxn>
                <a:cxn ang="0">
                  <a:pos x="360" y="360"/>
                </a:cxn>
                <a:cxn ang="0">
                  <a:pos x="426" y="332"/>
                </a:cxn>
                <a:cxn ang="0">
                  <a:pos x="488" y="314"/>
                </a:cxn>
                <a:cxn ang="0">
                  <a:pos x="544" y="304"/>
                </a:cxn>
                <a:cxn ang="0">
                  <a:pos x="594" y="300"/>
                </a:cxn>
                <a:cxn ang="0">
                  <a:pos x="638" y="300"/>
                </a:cxn>
                <a:cxn ang="0">
                  <a:pos x="678" y="304"/>
                </a:cxn>
                <a:cxn ang="0">
                  <a:pos x="710" y="312"/>
                </a:cxn>
                <a:cxn ang="0">
                  <a:pos x="736" y="320"/>
                </a:cxn>
                <a:cxn ang="0">
                  <a:pos x="754" y="326"/>
                </a:cxn>
                <a:cxn ang="0">
                  <a:pos x="766" y="332"/>
                </a:cxn>
                <a:cxn ang="0">
                  <a:pos x="770" y="334"/>
                </a:cxn>
                <a:cxn ang="0">
                  <a:pos x="680" y="476"/>
                </a:cxn>
                <a:cxn ang="0">
                  <a:pos x="982" y="370"/>
                </a:cxn>
                <a:cxn ang="0">
                  <a:pos x="912" y="0"/>
                </a:cxn>
                <a:cxn ang="0">
                  <a:pos x="854" y="150"/>
                </a:cxn>
                <a:cxn ang="0">
                  <a:pos x="850" y="148"/>
                </a:cxn>
                <a:cxn ang="0">
                  <a:pos x="838" y="142"/>
                </a:cxn>
                <a:cxn ang="0">
                  <a:pos x="822" y="134"/>
                </a:cxn>
                <a:cxn ang="0">
                  <a:pos x="798" y="126"/>
                </a:cxn>
                <a:cxn ang="0">
                  <a:pos x="768" y="120"/>
                </a:cxn>
                <a:cxn ang="0">
                  <a:pos x="732" y="114"/>
                </a:cxn>
                <a:cxn ang="0">
                  <a:pos x="692" y="110"/>
                </a:cxn>
                <a:cxn ang="0">
                  <a:pos x="646" y="110"/>
                </a:cxn>
                <a:cxn ang="0">
                  <a:pos x="596" y="116"/>
                </a:cxn>
                <a:cxn ang="0">
                  <a:pos x="540" y="126"/>
                </a:cxn>
                <a:cxn ang="0">
                  <a:pos x="482" y="146"/>
                </a:cxn>
                <a:cxn ang="0">
                  <a:pos x="422" y="172"/>
                </a:cxn>
                <a:cxn ang="0">
                  <a:pos x="356" y="210"/>
                </a:cxn>
                <a:cxn ang="0">
                  <a:pos x="290" y="258"/>
                </a:cxn>
                <a:cxn ang="0">
                  <a:pos x="230" y="310"/>
                </a:cxn>
                <a:cxn ang="0">
                  <a:pos x="178" y="364"/>
                </a:cxn>
                <a:cxn ang="0">
                  <a:pos x="136" y="422"/>
                </a:cxn>
                <a:cxn ang="0">
                  <a:pos x="100" y="480"/>
                </a:cxn>
                <a:cxn ang="0">
                  <a:pos x="72" y="536"/>
                </a:cxn>
                <a:cxn ang="0">
                  <a:pos x="48" y="590"/>
                </a:cxn>
                <a:cxn ang="0">
                  <a:pos x="30" y="640"/>
                </a:cxn>
                <a:cxn ang="0">
                  <a:pos x="18" y="684"/>
                </a:cxn>
                <a:cxn ang="0">
                  <a:pos x="8" y="722"/>
                </a:cxn>
                <a:cxn ang="0">
                  <a:pos x="4" y="750"/>
                </a:cxn>
                <a:cxn ang="0">
                  <a:pos x="0" y="768"/>
                </a:cxn>
                <a:cxn ang="0">
                  <a:pos x="0" y="774"/>
                </a:cxn>
              </a:cxnLst>
              <a:rect l="0" t="0" r="r" b="b"/>
              <a:pathLst>
                <a:path w="982" h="774">
                  <a:moveTo>
                    <a:pt x="0" y="774"/>
                  </a:moveTo>
                  <a:lnTo>
                    <a:pt x="2" y="770"/>
                  </a:lnTo>
                  <a:lnTo>
                    <a:pt x="8" y="754"/>
                  </a:lnTo>
                  <a:lnTo>
                    <a:pt x="16" y="730"/>
                  </a:lnTo>
                  <a:lnTo>
                    <a:pt x="32" y="698"/>
                  </a:lnTo>
                  <a:lnTo>
                    <a:pt x="50" y="660"/>
                  </a:lnTo>
                  <a:lnTo>
                    <a:pt x="76" y="618"/>
                  </a:lnTo>
                  <a:lnTo>
                    <a:pt x="106" y="574"/>
                  </a:lnTo>
                  <a:lnTo>
                    <a:pt x="142" y="528"/>
                  </a:lnTo>
                  <a:lnTo>
                    <a:pt x="186" y="482"/>
                  </a:lnTo>
                  <a:lnTo>
                    <a:pt x="236" y="438"/>
                  </a:lnTo>
                  <a:lnTo>
                    <a:pt x="294" y="398"/>
                  </a:lnTo>
                  <a:lnTo>
                    <a:pt x="360" y="360"/>
                  </a:lnTo>
                  <a:lnTo>
                    <a:pt x="426" y="332"/>
                  </a:lnTo>
                  <a:lnTo>
                    <a:pt x="488" y="314"/>
                  </a:lnTo>
                  <a:lnTo>
                    <a:pt x="544" y="304"/>
                  </a:lnTo>
                  <a:lnTo>
                    <a:pt x="594" y="300"/>
                  </a:lnTo>
                  <a:lnTo>
                    <a:pt x="638" y="300"/>
                  </a:lnTo>
                  <a:lnTo>
                    <a:pt x="678" y="304"/>
                  </a:lnTo>
                  <a:lnTo>
                    <a:pt x="710" y="312"/>
                  </a:lnTo>
                  <a:lnTo>
                    <a:pt x="736" y="320"/>
                  </a:lnTo>
                  <a:lnTo>
                    <a:pt x="754" y="326"/>
                  </a:lnTo>
                  <a:lnTo>
                    <a:pt x="766" y="332"/>
                  </a:lnTo>
                  <a:lnTo>
                    <a:pt x="770" y="334"/>
                  </a:lnTo>
                  <a:lnTo>
                    <a:pt x="680" y="476"/>
                  </a:lnTo>
                  <a:lnTo>
                    <a:pt x="982" y="370"/>
                  </a:lnTo>
                  <a:lnTo>
                    <a:pt x="912" y="0"/>
                  </a:lnTo>
                  <a:lnTo>
                    <a:pt x="854" y="150"/>
                  </a:lnTo>
                  <a:lnTo>
                    <a:pt x="850" y="148"/>
                  </a:lnTo>
                  <a:lnTo>
                    <a:pt x="838" y="142"/>
                  </a:lnTo>
                  <a:lnTo>
                    <a:pt x="822" y="134"/>
                  </a:lnTo>
                  <a:lnTo>
                    <a:pt x="798" y="126"/>
                  </a:lnTo>
                  <a:lnTo>
                    <a:pt x="768" y="120"/>
                  </a:lnTo>
                  <a:lnTo>
                    <a:pt x="732" y="114"/>
                  </a:lnTo>
                  <a:lnTo>
                    <a:pt x="692" y="110"/>
                  </a:lnTo>
                  <a:lnTo>
                    <a:pt x="646" y="110"/>
                  </a:lnTo>
                  <a:lnTo>
                    <a:pt x="596" y="116"/>
                  </a:lnTo>
                  <a:lnTo>
                    <a:pt x="540" y="126"/>
                  </a:lnTo>
                  <a:lnTo>
                    <a:pt x="482" y="146"/>
                  </a:lnTo>
                  <a:lnTo>
                    <a:pt x="422" y="172"/>
                  </a:lnTo>
                  <a:lnTo>
                    <a:pt x="356" y="210"/>
                  </a:lnTo>
                  <a:lnTo>
                    <a:pt x="290" y="258"/>
                  </a:lnTo>
                  <a:lnTo>
                    <a:pt x="230" y="310"/>
                  </a:lnTo>
                  <a:lnTo>
                    <a:pt x="178" y="364"/>
                  </a:lnTo>
                  <a:lnTo>
                    <a:pt x="136" y="422"/>
                  </a:lnTo>
                  <a:lnTo>
                    <a:pt x="100" y="480"/>
                  </a:lnTo>
                  <a:lnTo>
                    <a:pt x="72" y="536"/>
                  </a:lnTo>
                  <a:lnTo>
                    <a:pt x="48" y="590"/>
                  </a:lnTo>
                  <a:lnTo>
                    <a:pt x="30" y="640"/>
                  </a:lnTo>
                  <a:lnTo>
                    <a:pt x="18" y="684"/>
                  </a:lnTo>
                  <a:lnTo>
                    <a:pt x="8" y="722"/>
                  </a:lnTo>
                  <a:lnTo>
                    <a:pt x="4" y="750"/>
                  </a:lnTo>
                  <a:lnTo>
                    <a:pt x="0" y="768"/>
                  </a:lnTo>
                  <a:lnTo>
                    <a:pt x="0" y="774"/>
                  </a:lnTo>
                </a:path>
              </a:pathLst>
            </a:custGeom>
            <a:gradFill rotWithShape="1">
              <a:gsLst>
                <a:gs pos="0">
                  <a:srgbClr val="88CE58">
                    <a:gamma/>
                    <a:tint val="90980"/>
                    <a:invGamma/>
                    <a:alpha val="32001"/>
                  </a:srgbClr>
                </a:gs>
                <a:gs pos="100000">
                  <a:srgbClr val="88CE58"/>
                </a:gs>
              </a:gsLst>
              <a:lin ang="0" scaled="1"/>
            </a:gra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11" name="Freeform 91"/>
            <p:cNvSpPr>
              <a:spLocks/>
            </p:cNvSpPr>
            <p:nvPr/>
          </p:nvSpPr>
          <p:spPr bwMode="gray">
            <a:xfrm>
              <a:off x="3196" y="774"/>
              <a:ext cx="924" cy="728"/>
            </a:xfrm>
            <a:custGeom>
              <a:avLst/>
              <a:gdLst/>
              <a:ahLst/>
              <a:cxnLst>
                <a:cxn ang="0">
                  <a:pos x="0" y="774"/>
                </a:cxn>
                <a:cxn ang="0">
                  <a:pos x="2" y="770"/>
                </a:cxn>
                <a:cxn ang="0">
                  <a:pos x="8" y="754"/>
                </a:cxn>
                <a:cxn ang="0">
                  <a:pos x="16" y="730"/>
                </a:cxn>
                <a:cxn ang="0">
                  <a:pos x="32" y="698"/>
                </a:cxn>
                <a:cxn ang="0">
                  <a:pos x="50" y="660"/>
                </a:cxn>
                <a:cxn ang="0">
                  <a:pos x="76" y="618"/>
                </a:cxn>
                <a:cxn ang="0">
                  <a:pos x="106" y="574"/>
                </a:cxn>
                <a:cxn ang="0">
                  <a:pos x="142" y="528"/>
                </a:cxn>
                <a:cxn ang="0">
                  <a:pos x="186" y="482"/>
                </a:cxn>
                <a:cxn ang="0">
                  <a:pos x="236" y="438"/>
                </a:cxn>
                <a:cxn ang="0">
                  <a:pos x="294" y="398"/>
                </a:cxn>
                <a:cxn ang="0">
                  <a:pos x="360" y="360"/>
                </a:cxn>
                <a:cxn ang="0">
                  <a:pos x="426" y="332"/>
                </a:cxn>
                <a:cxn ang="0">
                  <a:pos x="488" y="314"/>
                </a:cxn>
                <a:cxn ang="0">
                  <a:pos x="544" y="304"/>
                </a:cxn>
                <a:cxn ang="0">
                  <a:pos x="594" y="300"/>
                </a:cxn>
                <a:cxn ang="0">
                  <a:pos x="638" y="300"/>
                </a:cxn>
                <a:cxn ang="0">
                  <a:pos x="678" y="304"/>
                </a:cxn>
                <a:cxn ang="0">
                  <a:pos x="710" y="312"/>
                </a:cxn>
                <a:cxn ang="0">
                  <a:pos x="736" y="320"/>
                </a:cxn>
                <a:cxn ang="0">
                  <a:pos x="754" y="326"/>
                </a:cxn>
                <a:cxn ang="0">
                  <a:pos x="766" y="332"/>
                </a:cxn>
                <a:cxn ang="0">
                  <a:pos x="770" y="334"/>
                </a:cxn>
                <a:cxn ang="0">
                  <a:pos x="680" y="476"/>
                </a:cxn>
                <a:cxn ang="0">
                  <a:pos x="982" y="370"/>
                </a:cxn>
                <a:cxn ang="0">
                  <a:pos x="912" y="0"/>
                </a:cxn>
                <a:cxn ang="0">
                  <a:pos x="854" y="150"/>
                </a:cxn>
                <a:cxn ang="0">
                  <a:pos x="850" y="148"/>
                </a:cxn>
                <a:cxn ang="0">
                  <a:pos x="838" y="142"/>
                </a:cxn>
                <a:cxn ang="0">
                  <a:pos x="822" y="134"/>
                </a:cxn>
                <a:cxn ang="0">
                  <a:pos x="798" y="126"/>
                </a:cxn>
                <a:cxn ang="0">
                  <a:pos x="768" y="120"/>
                </a:cxn>
                <a:cxn ang="0">
                  <a:pos x="732" y="114"/>
                </a:cxn>
                <a:cxn ang="0">
                  <a:pos x="692" y="110"/>
                </a:cxn>
                <a:cxn ang="0">
                  <a:pos x="646" y="110"/>
                </a:cxn>
                <a:cxn ang="0">
                  <a:pos x="596" y="116"/>
                </a:cxn>
                <a:cxn ang="0">
                  <a:pos x="540" y="126"/>
                </a:cxn>
                <a:cxn ang="0">
                  <a:pos x="482" y="146"/>
                </a:cxn>
                <a:cxn ang="0">
                  <a:pos x="422" y="172"/>
                </a:cxn>
                <a:cxn ang="0">
                  <a:pos x="356" y="210"/>
                </a:cxn>
                <a:cxn ang="0">
                  <a:pos x="290" y="258"/>
                </a:cxn>
                <a:cxn ang="0">
                  <a:pos x="230" y="310"/>
                </a:cxn>
                <a:cxn ang="0">
                  <a:pos x="178" y="364"/>
                </a:cxn>
                <a:cxn ang="0">
                  <a:pos x="136" y="422"/>
                </a:cxn>
                <a:cxn ang="0">
                  <a:pos x="100" y="480"/>
                </a:cxn>
                <a:cxn ang="0">
                  <a:pos x="72" y="536"/>
                </a:cxn>
                <a:cxn ang="0">
                  <a:pos x="48" y="590"/>
                </a:cxn>
                <a:cxn ang="0">
                  <a:pos x="30" y="640"/>
                </a:cxn>
                <a:cxn ang="0">
                  <a:pos x="18" y="684"/>
                </a:cxn>
                <a:cxn ang="0">
                  <a:pos x="8" y="722"/>
                </a:cxn>
                <a:cxn ang="0">
                  <a:pos x="4" y="750"/>
                </a:cxn>
                <a:cxn ang="0">
                  <a:pos x="0" y="768"/>
                </a:cxn>
                <a:cxn ang="0">
                  <a:pos x="0" y="774"/>
                </a:cxn>
              </a:cxnLst>
              <a:rect l="0" t="0" r="r" b="b"/>
              <a:pathLst>
                <a:path w="982" h="774">
                  <a:moveTo>
                    <a:pt x="0" y="774"/>
                  </a:moveTo>
                  <a:lnTo>
                    <a:pt x="2" y="770"/>
                  </a:lnTo>
                  <a:lnTo>
                    <a:pt x="8" y="754"/>
                  </a:lnTo>
                  <a:lnTo>
                    <a:pt x="16" y="730"/>
                  </a:lnTo>
                  <a:lnTo>
                    <a:pt x="32" y="698"/>
                  </a:lnTo>
                  <a:lnTo>
                    <a:pt x="50" y="660"/>
                  </a:lnTo>
                  <a:lnTo>
                    <a:pt x="76" y="618"/>
                  </a:lnTo>
                  <a:lnTo>
                    <a:pt x="106" y="574"/>
                  </a:lnTo>
                  <a:lnTo>
                    <a:pt x="142" y="528"/>
                  </a:lnTo>
                  <a:lnTo>
                    <a:pt x="186" y="482"/>
                  </a:lnTo>
                  <a:lnTo>
                    <a:pt x="236" y="438"/>
                  </a:lnTo>
                  <a:lnTo>
                    <a:pt x="294" y="398"/>
                  </a:lnTo>
                  <a:lnTo>
                    <a:pt x="360" y="360"/>
                  </a:lnTo>
                  <a:lnTo>
                    <a:pt x="426" y="332"/>
                  </a:lnTo>
                  <a:lnTo>
                    <a:pt x="488" y="314"/>
                  </a:lnTo>
                  <a:lnTo>
                    <a:pt x="544" y="304"/>
                  </a:lnTo>
                  <a:lnTo>
                    <a:pt x="594" y="300"/>
                  </a:lnTo>
                  <a:lnTo>
                    <a:pt x="638" y="300"/>
                  </a:lnTo>
                  <a:lnTo>
                    <a:pt x="678" y="304"/>
                  </a:lnTo>
                  <a:lnTo>
                    <a:pt x="710" y="312"/>
                  </a:lnTo>
                  <a:lnTo>
                    <a:pt x="736" y="320"/>
                  </a:lnTo>
                  <a:lnTo>
                    <a:pt x="754" y="326"/>
                  </a:lnTo>
                  <a:lnTo>
                    <a:pt x="766" y="332"/>
                  </a:lnTo>
                  <a:lnTo>
                    <a:pt x="770" y="334"/>
                  </a:lnTo>
                  <a:lnTo>
                    <a:pt x="680" y="476"/>
                  </a:lnTo>
                  <a:lnTo>
                    <a:pt x="982" y="370"/>
                  </a:lnTo>
                  <a:lnTo>
                    <a:pt x="912" y="0"/>
                  </a:lnTo>
                  <a:lnTo>
                    <a:pt x="854" y="150"/>
                  </a:lnTo>
                  <a:lnTo>
                    <a:pt x="850" y="148"/>
                  </a:lnTo>
                  <a:lnTo>
                    <a:pt x="838" y="142"/>
                  </a:lnTo>
                  <a:lnTo>
                    <a:pt x="822" y="134"/>
                  </a:lnTo>
                  <a:lnTo>
                    <a:pt x="798" y="126"/>
                  </a:lnTo>
                  <a:lnTo>
                    <a:pt x="768" y="120"/>
                  </a:lnTo>
                  <a:lnTo>
                    <a:pt x="732" y="114"/>
                  </a:lnTo>
                  <a:lnTo>
                    <a:pt x="692" y="110"/>
                  </a:lnTo>
                  <a:lnTo>
                    <a:pt x="646" y="110"/>
                  </a:lnTo>
                  <a:lnTo>
                    <a:pt x="596" y="116"/>
                  </a:lnTo>
                  <a:lnTo>
                    <a:pt x="540" y="126"/>
                  </a:lnTo>
                  <a:lnTo>
                    <a:pt x="482" y="146"/>
                  </a:lnTo>
                  <a:lnTo>
                    <a:pt x="422" y="172"/>
                  </a:lnTo>
                  <a:lnTo>
                    <a:pt x="356" y="210"/>
                  </a:lnTo>
                  <a:lnTo>
                    <a:pt x="290" y="258"/>
                  </a:lnTo>
                  <a:lnTo>
                    <a:pt x="230" y="310"/>
                  </a:lnTo>
                  <a:lnTo>
                    <a:pt x="178" y="364"/>
                  </a:lnTo>
                  <a:lnTo>
                    <a:pt x="136" y="422"/>
                  </a:lnTo>
                  <a:lnTo>
                    <a:pt x="100" y="480"/>
                  </a:lnTo>
                  <a:lnTo>
                    <a:pt x="72" y="536"/>
                  </a:lnTo>
                  <a:lnTo>
                    <a:pt x="48" y="590"/>
                  </a:lnTo>
                  <a:lnTo>
                    <a:pt x="30" y="640"/>
                  </a:lnTo>
                  <a:lnTo>
                    <a:pt x="18" y="684"/>
                  </a:lnTo>
                  <a:lnTo>
                    <a:pt x="8" y="722"/>
                  </a:lnTo>
                  <a:lnTo>
                    <a:pt x="4" y="750"/>
                  </a:lnTo>
                  <a:lnTo>
                    <a:pt x="0" y="768"/>
                  </a:lnTo>
                  <a:lnTo>
                    <a:pt x="0" y="774"/>
                  </a:lnTo>
                </a:path>
              </a:pathLst>
            </a:custGeom>
            <a:gradFill rotWithShape="1">
              <a:gsLst>
                <a:gs pos="0">
                  <a:srgbClr val="AD83EB">
                    <a:gamma/>
                    <a:tint val="90980"/>
                    <a:invGamma/>
                    <a:alpha val="32001"/>
                  </a:srgbClr>
                </a:gs>
                <a:gs pos="100000">
                  <a:srgbClr val="AD83EB"/>
                </a:gs>
              </a:gsLst>
              <a:lin ang="0" scaled="1"/>
            </a:gra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12" name="Text Box 92"/>
            <p:cNvSpPr txBox="1">
              <a:spLocks noChangeArrowheads="1"/>
            </p:cNvSpPr>
            <p:nvPr/>
          </p:nvSpPr>
          <p:spPr bwMode="gray">
            <a:xfrm>
              <a:off x="882" y="1842"/>
              <a:ext cx="116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56413" name="Text Box 93"/>
            <p:cNvSpPr txBox="1">
              <a:spLocks noChangeArrowheads="1"/>
            </p:cNvSpPr>
            <p:nvPr/>
          </p:nvSpPr>
          <p:spPr bwMode="gray">
            <a:xfrm>
              <a:off x="2466" y="1572"/>
              <a:ext cx="110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56414" name="Text Box 94"/>
            <p:cNvSpPr txBox="1">
              <a:spLocks noChangeArrowheads="1"/>
            </p:cNvSpPr>
            <p:nvPr/>
          </p:nvSpPr>
          <p:spPr bwMode="gray">
            <a:xfrm>
              <a:off x="4050" y="1260"/>
              <a:ext cx="110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56415" name="Text Box 95"/>
            <p:cNvSpPr txBox="1">
              <a:spLocks noChangeArrowheads="1"/>
            </p:cNvSpPr>
            <p:nvPr/>
          </p:nvSpPr>
          <p:spPr bwMode="gray">
            <a:xfrm>
              <a:off x="624" y="2112"/>
              <a:ext cx="134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6416" name="Text Box 96"/>
            <p:cNvSpPr txBox="1">
              <a:spLocks noChangeArrowheads="1"/>
            </p:cNvSpPr>
            <p:nvPr/>
          </p:nvSpPr>
          <p:spPr bwMode="gray">
            <a:xfrm>
              <a:off x="2208" y="1824"/>
              <a:ext cx="134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56417" name="Text Box 97"/>
            <p:cNvSpPr txBox="1">
              <a:spLocks noChangeArrowheads="1"/>
            </p:cNvSpPr>
            <p:nvPr/>
          </p:nvSpPr>
          <p:spPr bwMode="gray">
            <a:xfrm>
              <a:off x="3792" y="1488"/>
              <a:ext cx="134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endParaRPr lang="en-US" dirty="0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3214678" y="2643182"/>
            <a:ext cx="228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Повышение эффективности педагогической деятельности преподавателей через разработку и использование на учебных  занятиях современных  образовательных технологий и методов обучения и воспитания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857884" y="2143116"/>
            <a:ext cx="2458532" cy="2386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/>
              <a:t>Организация исследовательской деятельности учащихся с использованием современных технических средств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71472" y="3071810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/>
              <a:t>Совершенство-вание</a:t>
            </a:r>
            <a:r>
              <a:rPr lang="ru-RU" sz="2000" b="1" dirty="0"/>
              <a:t> учебных комплексов по дисциплинам </a:t>
            </a:r>
          </a:p>
        </p:txBody>
      </p:sp>
      <p:pic>
        <p:nvPicPr>
          <p:cNvPr id="30" name="Рисунок 73" descr="Microscope (29281293). &amp;Fcy;&amp;ocy;&amp;tcy;&amp;ocy; &amp;mcy;&amp;iecy;&amp;dcy;&amp;icy;&amp;tscy;&amp;icy;&amp;ncy;&amp;acy;, &amp;fcy;&amp;ocy;&amp;tcy;&amp;ocy;&amp;gcy;&amp;rcy;&amp;acy;&amp;fcy;&amp;icy;&amp;icy; &amp;mcy;&amp;iecy;&amp;dcy;&amp;icy;&amp;tscy;&amp;icy;&amp;ncy;&amp;ycy;,&#10;&amp;icy;&amp;zcy;&amp;ocy;&amp;bcy;&amp;rcy;&amp;acy;&amp;zhcy;&amp;iecy;&amp;ncy;&amp;icy;&amp;yacy;, &amp;kcy;&amp;acy;&amp;rcy;&amp;tcy;&amp;icy;&amp;ncy;&amp;kcy;&amp;icy; &amp;mcy;&amp;iecy;&amp;dcy;&amp;icy;&amp;tscy;&amp;icy;&amp;ncy;&amp;ycy;, &amp;pcy;&amp;ocy;&amp;scy;&amp;tcy;&amp;iecy;&amp;rcy;&amp;ycy; &amp;Mcy;&amp;iecy;&amp;dcy;&amp;icy;&amp;tscy;&amp;icy;&amp;ncy;&amp;acy;, &amp;pcy;&amp;lcy;&amp;acy;&amp;kcy;&amp;acy;&amp;tcy; &amp;Mcy;&amp;iecy;&amp;dcy;&amp;icy;&amp;tscy;&amp;icy;&amp;n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04594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" descr="emble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273824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7"/>
          <p:cNvGrpSpPr>
            <a:grpSpLocks noGrp="1"/>
          </p:cNvGrpSpPr>
          <p:nvPr/>
        </p:nvGrpSpPr>
        <p:grpSpPr bwMode="auto">
          <a:xfrm>
            <a:off x="323528" y="620688"/>
            <a:ext cx="8305800" cy="4724400"/>
            <a:chOff x="576" y="774"/>
            <a:chExt cx="4608" cy="3162"/>
          </a:xfrm>
        </p:grpSpPr>
        <p:sp>
          <p:nvSpPr>
            <p:cNvPr id="6" name="AutoShape 78"/>
            <p:cNvSpPr>
              <a:spLocks noChangeArrowheads="1"/>
            </p:cNvSpPr>
            <p:nvPr/>
          </p:nvSpPr>
          <p:spPr bwMode="gray">
            <a:xfrm>
              <a:off x="576" y="1948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88CE5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AutoShape 79"/>
            <p:cNvSpPr>
              <a:spLocks noChangeArrowheads="1"/>
            </p:cNvSpPr>
            <p:nvPr/>
          </p:nvSpPr>
          <p:spPr bwMode="gray">
            <a:xfrm>
              <a:off x="712" y="1858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66B828"/>
                </a:gs>
                <a:gs pos="100000">
                  <a:srgbClr val="2F611D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80"/>
            <p:cNvSpPr>
              <a:spLocks noChangeArrowheads="1"/>
            </p:cNvSpPr>
            <p:nvPr/>
          </p:nvSpPr>
          <p:spPr bwMode="gray">
            <a:xfrm flipH="1">
              <a:off x="1773" y="1903"/>
              <a:ext cx="45" cy="91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2F611D"/>
                </a:gs>
                <a:gs pos="100000">
                  <a:srgbClr val="2F611D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AutoShape 81"/>
            <p:cNvSpPr>
              <a:spLocks noChangeArrowheads="1"/>
            </p:cNvSpPr>
            <p:nvPr/>
          </p:nvSpPr>
          <p:spPr bwMode="gray">
            <a:xfrm flipH="1">
              <a:off x="776" y="1903"/>
              <a:ext cx="46" cy="91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2F611D"/>
                </a:gs>
                <a:gs pos="100000">
                  <a:srgbClr val="2F611D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AutoShape 82"/>
            <p:cNvSpPr>
              <a:spLocks noChangeArrowheads="1"/>
            </p:cNvSpPr>
            <p:nvPr/>
          </p:nvSpPr>
          <p:spPr bwMode="gray">
            <a:xfrm>
              <a:off x="2157" y="1677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D791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AutoShape 83"/>
            <p:cNvSpPr>
              <a:spLocks noChangeArrowheads="1"/>
            </p:cNvSpPr>
            <p:nvPr/>
          </p:nvSpPr>
          <p:spPr bwMode="gray">
            <a:xfrm>
              <a:off x="2293" y="1587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79133"/>
                </a:gs>
                <a:gs pos="100000">
                  <a:srgbClr val="D791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AutoShape 84"/>
            <p:cNvSpPr>
              <a:spLocks noChangeArrowheads="1"/>
            </p:cNvSpPr>
            <p:nvPr/>
          </p:nvSpPr>
          <p:spPr bwMode="gray">
            <a:xfrm flipH="1">
              <a:off x="3354" y="1632"/>
              <a:ext cx="46" cy="91"/>
            </a:xfrm>
            <a:prstGeom prst="octagon">
              <a:avLst>
                <a:gd name="adj" fmla="val 29287"/>
              </a:avLst>
            </a:prstGeom>
            <a:solidFill>
              <a:srgbClr val="F1D08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AutoShape 85"/>
            <p:cNvSpPr>
              <a:spLocks noChangeArrowheads="1"/>
            </p:cNvSpPr>
            <p:nvPr/>
          </p:nvSpPr>
          <p:spPr bwMode="gray">
            <a:xfrm flipH="1">
              <a:off x="2358" y="1632"/>
              <a:ext cx="45" cy="91"/>
            </a:xfrm>
            <a:prstGeom prst="octagon">
              <a:avLst>
                <a:gd name="adj" fmla="val 29287"/>
              </a:avLst>
            </a:prstGeom>
            <a:solidFill>
              <a:srgbClr val="F1D08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AutoShape 86"/>
            <p:cNvSpPr>
              <a:spLocks noChangeArrowheads="1"/>
            </p:cNvSpPr>
            <p:nvPr/>
          </p:nvSpPr>
          <p:spPr bwMode="gray">
            <a:xfrm>
              <a:off x="3738" y="1361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4B71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AutoShape 87"/>
            <p:cNvSpPr>
              <a:spLocks noChangeArrowheads="1"/>
            </p:cNvSpPr>
            <p:nvPr/>
          </p:nvSpPr>
          <p:spPr bwMode="gray">
            <a:xfrm>
              <a:off x="3874" y="1271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6D8CE5"/>
                </a:gs>
                <a:gs pos="100000">
                  <a:srgbClr val="6D8CE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AutoShape 88"/>
            <p:cNvSpPr>
              <a:spLocks noChangeArrowheads="1"/>
            </p:cNvSpPr>
            <p:nvPr/>
          </p:nvSpPr>
          <p:spPr bwMode="gray">
            <a:xfrm flipH="1">
              <a:off x="4936" y="1316"/>
              <a:ext cx="45" cy="90"/>
            </a:xfrm>
            <a:prstGeom prst="octagon">
              <a:avLst>
                <a:gd name="adj" fmla="val 29287"/>
              </a:avLst>
            </a:prstGeom>
            <a:solidFill>
              <a:srgbClr val="6FC5E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AutoShape 89"/>
            <p:cNvSpPr>
              <a:spLocks noChangeArrowheads="1"/>
            </p:cNvSpPr>
            <p:nvPr/>
          </p:nvSpPr>
          <p:spPr bwMode="gray">
            <a:xfrm flipH="1">
              <a:off x="3939" y="1316"/>
              <a:ext cx="45" cy="90"/>
            </a:xfrm>
            <a:prstGeom prst="octagon">
              <a:avLst>
                <a:gd name="adj" fmla="val 29287"/>
              </a:avLst>
            </a:prstGeom>
            <a:solidFill>
              <a:srgbClr val="6FC5E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Freeform 90"/>
            <p:cNvSpPr>
              <a:spLocks/>
            </p:cNvSpPr>
            <p:nvPr/>
          </p:nvSpPr>
          <p:spPr bwMode="gray">
            <a:xfrm>
              <a:off x="1570" y="1090"/>
              <a:ext cx="924" cy="729"/>
            </a:xfrm>
            <a:custGeom>
              <a:avLst/>
              <a:gdLst/>
              <a:ahLst/>
              <a:cxnLst>
                <a:cxn ang="0">
                  <a:pos x="0" y="774"/>
                </a:cxn>
                <a:cxn ang="0">
                  <a:pos x="2" y="770"/>
                </a:cxn>
                <a:cxn ang="0">
                  <a:pos x="8" y="754"/>
                </a:cxn>
                <a:cxn ang="0">
                  <a:pos x="16" y="730"/>
                </a:cxn>
                <a:cxn ang="0">
                  <a:pos x="32" y="698"/>
                </a:cxn>
                <a:cxn ang="0">
                  <a:pos x="50" y="660"/>
                </a:cxn>
                <a:cxn ang="0">
                  <a:pos x="76" y="618"/>
                </a:cxn>
                <a:cxn ang="0">
                  <a:pos x="106" y="574"/>
                </a:cxn>
                <a:cxn ang="0">
                  <a:pos x="142" y="528"/>
                </a:cxn>
                <a:cxn ang="0">
                  <a:pos x="186" y="482"/>
                </a:cxn>
                <a:cxn ang="0">
                  <a:pos x="236" y="438"/>
                </a:cxn>
                <a:cxn ang="0">
                  <a:pos x="294" y="398"/>
                </a:cxn>
                <a:cxn ang="0">
                  <a:pos x="360" y="360"/>
                </a:cxn>
                <a:cxn ang="0">
                  <a:pos x="426" y="332"/>
                </a:cxn>
                <a:cxn ang="0">
                  <a:pos x="488" y="314"/>
                </a:cxn>
                <a:cxn ang="0">
                  <a:pos x="544" y="304"/>
                </a:cxn>
                <a:cxn ang="0">
                  <a:pos x="594" y="300"/>
                </a:cxn>
                <a:cxn ang="0">
                  <a:pos x="638" y="300"/>
                </a:cxn>
                <a:cxn ang="0">
                  <a:pos x="678" y="304"/>
                </a:cxn>
                <a:cxn ang="0">
                  <a:pos x="710" y="312"/>
                </a:cxn>
                <a:cxn ang="0">
                  <a:pos x="736" y="320"/>
                </a:cxn>
                <a:cxn ang="0">
                  <a:pos x="754" y="326"/>
                </a:cxn>
                <a:cxn ang="0">
                  <a:pos x="766" y="332"/>
                </a:cxn>
                <a:cxn ang="0">
                  <a:pos x="770" y="334"/>
                </a:cxn>
                <a:cxn ang="0">
                  <a:pos x="680" y="476"/>
                </a:cxn>
                <a:cxn ang="0">
                  <a:pos x="982" y="370"/>
                </a:cxn>
                <a:cxn ang="0">
                  <a:pos x="912" y="0"/>
                </a:cxn>
                <a:cxn ang="0">
                  <a:pos x="854" y="150"/>
                </a:cxn>
                <a:cxn ang="0">
                  <a:pos x="850" y="148"/>
                </a:cxn>
                <a:cxn ang="0">
                  <a:pos x="838" y="142"/>
                </a:cxn>
                <a:cxn ang="0">
                  <a:pos x="822" y="134"/>
                </a:cxn>
                <a:cxn ang="0">
                  <a:pos x="798" y="126"/>
                </a:cxn>
                <a:cxn ang="0">
                  <a:pos x="768" y="120"/>
                </a:cxn>
                <a:cxn ang="0">
                  <a:pos x="732" y="114"/>
                </a:cxn>
                <a:cxn ang="0">
                  <a:pos x="692" y="110"/>
                </a:cxn>
                <a:cxn ang="0">
                  <a:pos x="646" y="110"/>
                </a:cxn>
                <a:cxn ang="0">
                  <a:pos x="596" y="116"/>
                </a:cxn>
                <a:cxn ang="0">
                  <a:pos x="540" y="126"/>
                </a:cxn>
                <a:cxn ang="0">
                  <a:pos x="482" y="146"/>
                </a:cxn>
                <a:cxn ang="0">
                  <a:pos x="422" y="172"/>
                </a:cxn>
                <a:cxn ang="0">
                  <a:pos x="356" y="210"/>
                </a:cxn>
                <a:cxn ang="0">
                  <a:pos x="290" y="258"/>
                </a:cxn>
                <a:cxn ang="0">
                  <a:pos x="230" y="310"/>
                </a:cxn>
                <a:cxn ang="0">
                  <a:pos x="178" y="364"/>
                </a:cxn>
                <a:cxn ang="0">
                  <a:pos x="136" y="422"/>
                </a:cxn>
                <a:cxn ang="0">
                  <a:pos x="100" y="480"/>
                </a:cxn>
                <a:cxn ang="0">
                  <a:pos x="72" y="536"/>
                </a:cxn>
                <a:cxn ang="0">
                  <a:pos x="48" y="590"/>
                </a:cxn>
                <a:cxn ang="0">
                  <a:pos x="30" y="640"/>
                </a:cxn>
                <a:cxn ang="0">
                  <a:pos x="18" y="684"/>
                </a:cxn>
                <a:cxn ang="0">
                  <a:pos x="8" y="722"/>
                </a:cxn>
                <a:cxn ang="0">
                  <a:pos x="4" y="750"/>
                </a:cxn>
                <a:cxn ang="0">
                  <a:pos x="0" y="768"/>
                </a:cxn>
                <a:cxn ang="0">
                  <a:pos x="0" y="774"/>
                </a:cxn>
              </a:cxnLst>
              <a:rect l="0" t="0" r="r" b="b"/>
              <a:pathLst>
                <a:path w="982" h="774">
                  <a:moveTo>
                    <a:pt x="0" y="774"/>
                  </a:moveTo>
                  <a:lnTo>
                    <a:pt x="2" y="770"/>
                  </a:lnTo>
                  <a:lnTo>
                    <a:pt x="8" y="754"/>
                  </a:lnTo>
                  <a:lnTo>
                    <a:pt x="16" y="730"/>
                  </a:lnTo>
                  <a:lnTo>
                    <a:pt x="32" y="698"/>
                  </a:lnTo>
                  <a:lnTo>
                    <a:pt x="50" y="660"/>
                  </a:lnTo>
                  <a:lnTo>
                    <a:pt x="76" y="618"/>
                  </a:lnTo>
                  <a:lnTo>
                    <a:pt x="106" y="574"/>
                  </a:lnTo>
                  <a:lnTo>
                    <a:pt x="142" y="528"/>
                  </a:lnTo>
                  <a:lnTo>
                    <a:pt x="186" y="482"/>
                  </a:lnTo>
                  <a:lnTo>
                    <a:pt x="236" y="438"/>
                  </a:lnTo>
                  <a:lnTo>
                    <a:pt x="294" y="398"/>
                  </a:lnTo>
                  <a:lnTo>
                    <a:pt x="360" y="360"/>
                  </a:lnTo>
                  <a:lnTo>
                    <a:pt x="426" y="332"/>
                  </a:lnTo>
                  <a:lnTo>
                    <a:pt x="488" y="314"/>
                  </a:lnTo>
                  <a:lnTo>
                    <a:pt x="544" y="304"/>
                  </a:lnTo>
                  <a:lnTo>
                    <a:pt x="594" y="300"/>
                  </a:lnTo>
                  <a:lnTo>
                    <a:pt x="638" y="300"/>
                  </a:lnTo>
                  <a:lnTo>
                    <a:pt x="678" y="304"/>
                  </a:lnTo>
                  <a:lnTo>
                    <a:pt x="710" y="312"/>
                  </a:lnTo>
                  <a:lnTo>
                    <a:pt x="736" y="320"/>
                  </a:lnTo>
                  <a:lnTo>
                    <a:pt x="754" y="326"/>
                  </a:lnTo>
                  <a:lnTo>
                    <a:pt x="766" y="332"/>
                  </a:lnTo>
                  <a:lnTo>
                    <a:pt x="770" y="334"/>
                  </a:lnTo>
                  <a:lnTo>
                    <a:pt x="680" y="476"/>
                  </a:lnTo>
                  <a:lnTo>
                    <a:pt x="982" y="370"/>
                  </a:lnTo>
                  <a:lnTo>
                    <a:pt x="912" y="0"/>
                  </a:lnTo>
                  <a:lnTo>
                    <a:pt x="854" y="150"/>
                  </a:lnTo>
                  <a:lnTo>
                    <a:pt x="850" y="148"/>
                  </a:lnTo>
                  <a:lnTo>
                    <a:pt x="838" y="142"/>
                  </a:lnTo>
                  <a:lnTo>
                    <a:pt x="822" y="134"/>
                  </a:lnTo>
                  <a:lnTo>
                    <a:pt x="798" y="126"/>
                  </a:lnTo>
                  <a:lnTo>
                    <a:pt x="768" y="120"/>
                  </a:lnTo>
                  <a:lnTo>
                    <a:pt x="732" y="114"/>
                  </a:lnTo>
                  <a:lnTo>
                    <a:pt x="692" y="110"/>
                  </a:lnTo>
                  <a:lnTo>
                    <a:pt x="646" y="110"/>
                  </a:lnTo>
                  <a:lnTo>
                    <a:pt x="596" y="116"/>
                  </a:lnTo>
                  <a:lnTo>
                    <a:pt x="540" y="126"/>
                  </a:lnTo>
                  <a:lnTo>
                    <a:pt x="482" y="146"/>
                  </a:lnTo>
                  <a:lnTo>
                    <a:pt x="422" y="172"/>
                  </a:lnTo>
                  <a:lnTo>
                    <a:pt x="356" y="210"/>
                  </a:lnTo>
                  <a:lnTo>
                    <a:pt x="290" y="258"/>
                  </a:lnTo>
                  <a:lnTo>
                    <a:pt x="230" y="310"/>
                  </a:lnTo>
                  <a:lnTo>
                    <a:pt x="178" y="364"/>
                  </a:lnTo>
                  <a:lnTo>
                    <a:pt x="136" y="422"/>
                  </a:lnTo>
                  <a:lnTo>
                    <a:pt x="100" y="480"/>
                  </a:lnTo>
                  <a:lnTo>
                    <a:pt x="72" y="536"/>
                  </a:lnTo>
                  <a:lnTo>
                    <a:pt x="48" y="590"/>
                  </a:lnTo>
                  <a:lnTo>
                    <a:pt x="30" y="640"/>
                  </a:lnTo>
                  <a:lnTo>
                    <a:pt x="18" y="684"/>
                  </a:lnTo>
                  <a:lnTo>
                    <a:pt x="8" y="722"/>
                  </a:lnTo>
                  <a:lnTo>
                    <a:pt x="4" y="750"/>
                  </a:lnTo>
                  <a:lnTo>
                    <a:pt x="0" y="768"/>
                  </a:lnTo>
                  <a:lnTo>
                    <a:pt x="0" y="774"/>
                  </a:lnTo>
                </a:path>
              </a:pathLst>
            </a:custGeom>
            <a:gradFill rotWithShape="1">
              <a:gsLst>
                <a:gs pos="0">
                  <a:srgbClr val="88CE58">
                    <a:gamma/>
                    <a:tint val="90980"/>
                    <a:invGamma/>
                    <a:alpha val="32001"/>
                  </a:srgbClr>
                </a:gs>
                <a:gs pos="100000">
                  <a:srgbClr val="88CE58"/>
                </a:gs>
              </a:gsLst>
              <a:lin ang="0" scaled="1"/>
            </a:gra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91"/>
            <p:cNvSpPr>
              <a:spLocks/>
            </p:cNvSpPr>
            <p:nvPr/>
          </p:nvSpPr>
          <p:spPr bwMode="gray">
            <a:xfrm>
              <a:off x="3196" y="774"/>
              <a:ext cx="924" cy="728"/>
            </a:xfrm>
            <a:custGeom>
              <a:avLst/>
              <a:gdLst/>
              <a:ahLst/>
              <a:cxnLst>
                <a:cxn ang="0">
                  <a:pos x="0" y="774"/>
                </a:cxn>
                <a:cxn ang="0">
                  <a:pos x="2" y="770"/>
                </a:cxn>
                <a:cxn ang="0">
                  <a:pos x="8" y="754"/>
                </a:cxn>
                <a:cxn ang="0">
                  <a:pos x="16" y="730"/>
                </a:cxn>
                <a:cxn ang="0">
                  <a:pos x="32" y="698"/>
                </a:cxn>
                <a:cxn ang="0">
                  <a:pos x="50" y="660"/>
                </a:cxn>
                <a:cxn ang="0">
                  <a:pos x="76" y="618"/>
                </a:cxn>
                <a:cxn ang="0">
                  <a:pos x="106" y="574"/>
                </a:cxn>
                <a:cxn ang="0">
                  <a:pos x="142" y="528"/>
                </a:cxn>
                <a:cxn ang="0">
                  <a:pos x="186" y="482"/>
                </a:cxn>
                <a:cxn ang="0">
                  <a:pos x="236" y="438"/>
                </a:cxn>
                <a:cxn ang="0">
                  <a:pos x="294" y="398"/>
                </a:cxn>
                <a:cxn ang="0">
                  <a:pos x="360" y="360"/>
                </a:cxn>
                <a:cxn ang="0">
                  <a:pos x="426" y="332"/>
                </a:cxn>
                <a:cxn ang="0">
                  <a:pos x="488" y="314"/>
                </a:cxn>
                <a:cxn ang="0">
                  <a:pos x="544" y="304"/>
                </a:cxn>
                <a:cxn ang="0">
                  <a:pos x="594" y="300"/>
                </a:cxn>
                <a:cxn ang="0">
                  <a:pos x="638" y="300"/>
                </a:cxn>
                <a:cxn ang="0">
                  <a:pos x="678" y="304"/>
                </a:cxn>
                <a:cxn ang="0">
                  <a:pos x="710" y="312"/>
                </a:cxn>
                <a:cxn ang="0">
                  <a:pos x="736" y="320"/>
                </a:cxn>
                <a:cxn ang="0">
                  <a:pos x="754" y="326"/>
                </a:cxn>
                <a:cxn ang="0">
                  <a:pos x="766" y="332"/>
                </a:cxn>
                <a:cxn ang="0">
                  <a:pos x="770" y="334"/>
                </a:cxn>
                <a:cxn ang="0">
                  <a:pos x="680" y="476"/>
                </a:cxn>
                <a:cxn ang="0">
                  <a:pos x="982" y="370"/>
                </a:cxn>
                <a:cxn ang="0">
                  <a:pos x="912" y="0"/>
                </a:cxn>
                <a:cxn ang="0">
                  <a:pos x="854" y="150"/>
                </a:cxn>
                <a:cxn ang="0">
                  <a:pos x="850" y="148"/>
                </a:cxn>
                <a:cxn ang="0">
                  <a:pos x="838" y="142"/>
                </a:cxn>
                <a:cxn ang="0">
                  <a:pos x="822" y="134"/>
                </a:cxn>
                <a:cxn ang="0">
                  <a:pos x="798" y="126"/>
                </a:cxn>
                <a:cxn ang="0">
                  <a:pos x="768" y="120"/>
                </a:cxn>
                <a:cxn ang="0">
                  <a:pos x="732" y="114"/>
                </a:cxn>
                <a:cxn ang="0">
                  <a:pos x="692" y="110"/>
                </a:cxn>
                <a:cxn ang="0">
                  <a:pos x="646" y="110"/>
                </a:cxn>
                <a:cxn ang="0">
                  <a:pos x="596" y="116"/>
                </a:cxn>
                <a:cxn ang="0">
                  <a:pos x="540" y="126"/>
                </a:cxn>
                <a:cxn ang="0">
                  <a:pos x="482" y="146"/>
                </a:cxn>
                <a:cxn ang="0">
                  <a:pos x="422" y="172"/>
                </a:cxn>
                <a:cxn ang="0">
                  <a:pos x="356" y="210"/>
                </a:cxn>
                <a:cxn ang="0">
                  <a:pos x="290" y="258"/>
                </a:cxn>
                <a:cxn ang="0">
                  <a:pos x="230" y="310"/>
                </a:cxn>
                <a:cxn ang="0">
                  <a:pos x="178" y="364"/>
                </a:cxn>
                <a:cxn ang="0">
                  <a:pos x="136" y="422"/>
                </a:cxn>
                <a:cxn ang="0">
                  <a:pos x="100" y="480"/>
                </a:cxn>
                <a:cxn ang="0">
                  <a:pos x="72" y="536"/>
                </a:cxn>
                <a:cxn ang="0">
                  <a:pos x="48" y="590"/>
                </a:cxn>
                <a:cxn ang="0">
                  <a:pos x="30" y="640"/>
                </a:cxn>
                <a:cxn ang="0">
                  <a:pos x="18" y="684"/>
                </a:cxn>
                <a:cxn ang="0">
                  <a:pos x="8" y="722"/>
                </a:cxn>
                <a:cxn ang="0">
                  <a:pos x="4" y="750"/>
                </a:cxn>
                <a:cxn ang="0">
                  <a:pos x="0" y="768"/>
                </a:cxn>
                <a:cxn ang="0">
                  <a:pos x="0" y="774"/>
                </a:cxn>
              </a:cxnLst>
              <a:rect l="0" t="0" r="r" b="b"/>
              <a:pathLst>
                <a:path w="982" h="774">
                  <a:moveTo>
                    <a:pt x="0" y="774"/>
                  </a:moveTo>
                  <a:lnTo>
                    <a:pt x="2" y="770"/>
                  </a:lnTo>
                  <a:lnTo>
                    <a:pt x="8" y="754"/>
                  </a:lnTo>
                  <a:lnTo>
                    <a:pt x="16" y="730"/>
                  </a:lnTo>
                  <a:lnTo>
                    <a:pt x="32" y="698"/>
                  </a:lnTo>
                  <a:lnTo>
                    <a:pt x="50" y="660"/>
                  </a:lnTo>
                  <a:lnTo>
                    <a:pt x="76" y="618"/>
                  </a:lnTo>
                  <a:lnTo>
                    <a:pt x="106" y="574"/>
                  </a:lnTo>
                  <a:lnTo>
                    <a:pt x="142" y="528"/>
                  </a:lnTo>
                  <a:lnTo>
                    <a:pt x="186" y="482"/>
                  </a:lnTo>
                  <a:lnTo>
                    <a:pt x="236" y="438"/>
                  </a:lnTo>
                  <a:lnTo>
                    <a:pt x="294" y="398"/>
                  </a:lnTo>
                  <a:lnTo>
                    <a:pt x="360" y="360"/>
                  </a:lnTo>
                  <a:lnTo>
                    <a:pt x="426" y="332"/>
                  </a:lnTo>
                  <a:lnTo>
                    <a:pt x="488" y="314"/>
                  </a:lnTo>
                  <a:lnTo>
                    <a:pt x="544" y="304"/>
                  </a:lnTo>
                  <a:lnTo>
                    <a:pt x="594" y="300"/>
                  </a:lnTo>
                  <a:lnTo>
                    <a:pt x="638" y="300"/>
                  </a:lnTo>
                  <a:lnTo>
                    <a:pt x="678" y="304"/>
                  </a:lnTo>
                  <a:lnTo>
                    <a:pt x="710" y="312"/>
                  </a:lnTo>
                  <a:lnTo>
                    <a:pt x="736" y="320"/>
                  </a:lnTo>
                  <a:lnTo>
                    <a:pt x="754" y="326"/>
                  </a:lnTo>
                  <a:lnTo>
                    <a:pt x="766" y="332"/>
                  </a:lnTo>
                  <a:lnTo>
                    <a:pt x="770" y="334"/>
                  </a:lnTo>
                  <a:lnTo>
                    <a:pt x="680" y="476"/>
                  </a:lnTo>
                  <a:lnTo>
                    <a:pt x="982" y="370"/>
                  </a:lnTo>
                  <a:lnTo>
                    <a:pt x="912" y="0"/>
                  </a:lnTo>
                  <a:lnTo>
                    <a:pt x="854" y="150"/>
                  </a:lnTo>
                  <a:lnTo>
                    <a:pt x="850" y="148"/>
                  </a:lnTo>
                  <a:lnTo>
                    <a:pt x="838" y="142"/>
                  </a:lnTo>
                  <a:lnTo>
                    <a:pt x="822" y="134"/>
                  </a:lnTo>
                  <a:lnTo>
                    <a:pt x="798" y="126"/>
                  </a:lnTo>
                  <a:lnTo>
                    <a:pt x="768" y="120"/>
                  </a:lnTo>
                  <a:lnTo>
                    <a:pt x="732" y="114"/>
                  </a:lnTo>
                  <a:lnTo>
                    <a:pt x="692" y="110"/>
                  </a:lnTo>
                  <a:lnTo>
                    <a:pt x="646" y="110"/>
                  </a:lnTo>
                  <a:lnTo>
                    <a:pt x="596" y="116"/>
                  </a:lnTo>
                  <a:lnTo>
                    <a:pt x="540" y="126"/>
                  </a:lnTo>
                  <a:lnTo>
                    <a:pt x="482" y="146"/>
                  </a:lnTo>
                  <a:lnTo>
                    <a:pt x="422" y="172"/>
                  </a:lnTo>
                  <a:lnTo>
                    <a:pt x="356" y="210"/>
                  </a:lnTo>
                  <a:lnTo>
                    <a:pt x="290" y="258"/>
                  </a:lnTo>
                  <a:lnTo>
                    <a:pt x="230" y="310"/>
                  </a:lnTo>
                  <a:lnTo>
                    <a:pt x="178" y="364"/>
                  </a:lnTo>
                  <a:lnTo>
                    <a:pt x="136" y="422"/>
                  </a:lnTo>
                  <a:lnTo>
                    <a:pt x="100" y="480"/>
                  </a:lnTo>
                  <a:lnTo>
                    <a:pt x="72" y="536"/>
                  </a:lnTo>
                  <a:lnTo>
                    <a:pt x="48" y="590"/>
                  </a:lnTo>
                  <a:lnTo>
                    <a:pt x="30" y="640"/>
                  </a:lnTo>
                  <a:lnTo>
                    <a:pt x="18" y="684"/>
                  </a:lnTo>
                  <a:lnTo>
                    <a:pt x="8" y="722"/>
                  </a:lnTo>
                  <a:lnTo>
                    <a:pt x="4" y="750"/>
                  </a:lnTo>
                  <a:lnTo>
                    <a:pt x="0" y="768"/>
                  </a:lnTo>
                  <a:lnTo>
                    <a:pt x="0" y="774"/>
                  </a:lnTo>
                </a:path>
              </a:pathLst>
            </a:custGeom>
            <a:gradFill rotWithShape="1">
              <a:gsLst>
                <a:gs pos="0">
                  <a:srgbClr val="AD83EB">
                    <a:gamma/>
                    <a:tint val="90980"/>
                    <a:invGamma/>
                    <a:alpha val="32001"/>
                  </a:srgbClr>
                </a:gs>
                <a:gs pos="100000">
                  <a:srgbClr val="AD83EB"/>
                </a:gs>
              </a:gsLst>
              <a:lin ang="0" scaled="1"/>
            </a:gra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Text Box 92"/>
            <p:cNvSpPr txBox="1">
              <a:spLocks noChangeArrowheads="1"/>
            </p:cNvSpPr>
            <p:nvPr/>
          </p:nvSpPr>
          <p:spPr bwMode="gray">
            <a:xfrm>
              <a:off x="882" y="1842"/>
              <a:ext cx="116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21" name="Text Box 93"/>
            <p:cNvSpPr txBox="1">
              <a:spLocks noChangeArrowheads="1"/>
            </p:cNvSpPr>
            <p:nvPr/>
          </p:nvSpPr>
          <p:spPr bwMode="gray">
            <a:xfrm>
              <a:off x="2466" y="1572"/>
              <a:ext cx="110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22" name="Text Box 94"/>
            <p:cNvSpPr txBox="1">
              <a:spLocks noChangeArrowheads="1"/>
            </p:cNvSpPr>
            <p:nvPr/>
          </p:nvSpPr>
          <p:spPr bwMode="gray">
            <a:xfrm>
              <a:off x="4050" y="1260"/>
              <a:ext cx="110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23" name="Text Box 95"/>
            <p:cNvSpPr txBox="1">
              <a:spLocks noChangeArrowheads="1"/>
            </p:cNvSpPr>
            <p:nvPr/>
          </p:nvSpPr>
          <p:spPr bwMode="gray">
            <a:xfrm>
              <a:off x="624" y="2112"/>
              <a:ext cx="134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4" name="Text Box 96"/>
            <p:cNvSpPr txBox="1">
              <a:spLocks noChangeArrowheads="1"/>
            </p:cNvSpPr>
            <p:nvPr/>
          </p:nvSpPr>
          <p:spPr bwMode="gray">
            <a:xfrm>
              <a:off x="2208" y="1824"/>
              <a:ext cx="134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25" name="Text Box 97"/>
            <p:cNvSpPr txBox="1">
              <a:spLocks noChangeArrowheads="1"/>
            </p:cNvSpPr>
            <p:nvPr/>
          </p:nvSpPr>
          <p:spPr bwMode="gray">
            <a:xfrm>
              <a:off x="3792" y="1488"/>
              <a:ext cx="134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endParaRPr lang="en-US" dirty="0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467544" y="2564904"/>
            <a:ext cx="243001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/>
              <a:t>Повышение профессионального уровня преподавателей дисциплин цикла по эффективному использованию информационно-коммуникационных технологий в профессиональной деятельности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131840" y="2276872"/>
            <a:ext cx="25740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/>
              <a:t>Подготовка квалифицированных конкурентоспособных специалистов со средним специальным образованием</a:t>
            </a:r>
          </a:p>
        </p:txBody>
      </p:sp>
      <p:pic>
        <p:nvPicPr>
          <p:cNvPr id="28" name="Picture 1" descr="embl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238328"/>
            <a:ext cx="1619672" cy="161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73" descr="Microscope (29281293). &amp;Fcy;&amp;ocy;&amp;tcy;&amp;ocy; &amp;mcy;&amp;iecy;&amp;dcy;&amp;icy;&amp;tscy;&amp;icy;&amp;ncy;&amp;acy;, &amp;fcy;&amp;ocy;&amp;tcy;&amp;ocy;&amp;gcy;&amp;rcy;&amp;acy;&amp;fcy;&amp;icy;&amp;icy; &amp;mcy;&amp;iecy;&amp;dcy;&amp;icy;&amp;tscy;&amp;icy;&amp;ncy;&amp;ycy;,&#10;&amp;icy;&amp;zcy;&amp;ocy;&amp;bcy;&amp;rcy;&amp;acy;&amp;zhcy;&amp;iecy;&amp;ncy;&amp;icy;&amp;yacy;, &amp;kcy;&amp;acy;&amp;rcy;&amp;tcy;&amp;icy;&amp;ncy;&amp;kcy;&amp;icy; &amp;mcy;&amp;iecy;&amp;dcy;&amp;icy;&amp;tscy;&amp;icy;&amp;ncy;&amp;ycy;, &amp;pcy;&amp;ocy;&amp;scy;&amp;tcy;&amp;iecy;&amp;rcy;&amp;ycy; &amp;Mcy;&amp;iecy;&amp;dcy;&amp;icy;&amp;tscy;&amp;icy;&amp;ncy;&amp;acy;, &amp;pcy;&amp;lcy;&amp;acy;&amp;kcy;&amp;acy;&amp;tcy; &amp;Mcy;&amp;iecy;&amp;dcy;&amp;icy;&amp;tscy;&amp;icy;&amp;n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628800"/>
            <a:ext cx="218062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 состав комиссии входят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err="1">
                <a:solidFill>
                  <a:schemeClr val="tx1"/>
                </a:solidFill>
              </a:rPr>
              <a:t>Поживилко</a:t>
            </a:r>
            <a:r>
              <a:rPr lang="ru-RU" sz="3200" dirty="0">
                <a:solidFill>
                  <a:schemeClr val="tx1"/>
                </a:solidFill>
              </a:rPr>
              <a:t> Дина Викторовна</a:t>
            </a:r>
          </a:p>
          <a:p>
            <a:r>
              <a:rPr lang="ru-RU" sz="3200" dirty="0">
                <a:solidFill>
                  <a:schemeClr val="tx1"/>
                </a:solidFill>
              </a:rPr>
              <a:t>Роля Галина Ивановна</a:t>
            </a:r>
          </a:p>
          <a:p>
            <a:r>
              <a:rPr lang="ru-RU" sz="3200" dirty="0" err="1" smtClean="0">
                <a:solidFill>
                  <a:schemeClr val="tx1"/>
                </a:solidFill>
              </a:rPr>
              <a:t>Литвинчук</a:t>
            </a:r>
            <a:r>
              <a:rPr lang="ru-RU" sz="3200" dirty="0" smtClean="0">
                <a:solidFill>
                  <a:schemeClr val="tx1"/>
                </a:solidFill>
              </a:rPr>
              <a:t> Людмила Григорьевна</a:t>
            </a:r>
            <a:endParaRPr lang="ru-RU" sz="3200" dirty="0">
              <a:solidFill>
                <a:schemeClr val="tx1"/>
              </a:solidFill>
            </a:endParaRPr>
          </a:p>
          <a:p>
            <a:r>
              <a:rPr lang="ru-RU" sz="3200" dirty="0" err="1">
                <a:solidFill>
                  <a:schemeClr val="tx1"/>
                </a:solidFill>
              </a:rPr>
              <a:t>Крачко</a:t>
            </a:r>
            <a:r>
              <a:rPr lang="ru-RU" sz="3200" dirty="0">
                <a:solidFill>
                  <a:schemeClr val="tx1"/>
                </a:solidFill>
              </a:rPr>
              <a:t> Вероника </a:t>
            </a:r>
            <a:r>
              <a:rPr lang="ru-RU" sz="3200" dirty="0" smtClean="0">
                <a:solidFill>
                  <a:schemeClr val="tx1"/>
                </a:solidFill>
              </a:rPr>
              <a:t>Адамовна</a:t>
            </a:r>
            <a:endParaRPr lang="ru-RU" sz="3200" dirty="0">
              <a:solidFill>
                <a:schemeClr val="tx1"/>
              </a:solidFill>
            </a:endParaRPr>
          </a:p>
          <a:p>
            <a:r>
              <a:rPr lang="ru-RU" sz="3200" dirty="0" err="1" smtClean="0">
                <a:solidFill>
                  <a:schemeClr val="tx1"/>
                </a:solidFill>
              </a:rPr>
              <a:t>Кибак</a:t>
            </a:r>
            <a:r>
              <a:rPr lang="ru-RU" sz="3200" dirty="0" smtClean="0">
                <a:solidFill>
                  <a:schemeClr val="tx1"/>
                </a:solidFill>
              </a:rPr>
              <a:t> Юлия Витальевна</a:t>
            </a:r>
            <a:endParaRPr lang="ru-RU" sz="32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5" name="Picture 1" descr="embl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382344"/>
            <a:ext cx="1475656" cy="147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Поживилко</a:t>
            </a:r>
            <a:r>
              <a:rPr lang="ru-RU" b="1" dirty="0"/>
              <a:t> Дина Викторовна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484784"/>
            <a:ext cx="4248472" cy="438194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/>
              <a:t>Пе</a:t>
            </a:r>
            <a:r>
              <a:rPr lang="ru-RU" sz="2800" b="1" dirty="0" smtClean="0"/>
              <a:t>рвая педагогическая квалификационная категория</a:t>
            </a:r>
            <a:endParaRPr lang="ru-RU" sz="2800" b="1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3400" b="1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/>
              <a:t>П</a:t>
            </a:r>
            <a:r>
              <a:rPr lang="ru-RU" sz="2800" b="1" dirty="0" smtClean="0"/>
              <a:t>реподаваемая дисциплина: </a:t>
            </a:r>
            <a:r>
              <a:rPr lang="ru-RU" sz="2800" b="1" dirty="0"/>
              <a:t>«Гематологические и общеклинические лабораторные исследования»</a:t>
            </a:r>
          </a:p>
          <a:p>
            <a:pPr marL="0" indent="0">
              <a:buNone/>
            </a:pP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843910"/>
            <a:ext cx="7128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Председатель цикловой </a:t>
            </a:r>
            <a:r>
              <a:rPr lang="ru-RU" sz="2000" b="1" dirty="0" err="1" smtClean="0">
                <a:solidFill>
                  <a:srgbClr val="FF0000"/>
                </a:solidFill>
              </a:rPr>
              <a:t>комиссии;заведующая</a:t>
            </a:r>
            <a:r>
              <a:rPr lang="ru-RU" sz="2000" b="1" dirty="0" smtClean="0">
                <a:solidFill>
                  <a:srgbClr val="FF0000"/>
                </a:solidFill>
              </a:rPr>
              <a:t>  </a:t>
            </a:r>
            <a:r>
              <a:rPr lang="ru-RU" sz="2000" b="1" dirty="0">
                <a:solidFill>
                  <a:srgbClr val="FF0000"/>
                </a:solidFill>
              </a:rPr>
              <a:t>учебной лабораторией №43</a:t>
            </a:r>
          </a:p>
        </p:txBody>
      </p:sp>
      <p:pic>
        <p:nvPicPr>
          <p:cNvPr id="6" name="Picture 1" descr="embl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633864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Администратор\Downloads\16365713397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07670"/>
            <a:ext cx="3348372" cy="462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591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684" y="32405"/>
            <a:ext cx="8229600" cy="1143000"/>
          </a:xfrm>
        </p:spPr>
        <p:txBody>
          <a:bodyPr/>
          <a:lstStyle/>
          <a:p>
            <a:pPr algn="ctr"/>
            <a:r>
              <a:rPr lang="ru-RU" b="1" dirty="0" err="1"/>
              <a:t>Кибак</a:t>
            </a:r>
            <a:r>
              <a:rPr lang="ru-RU" b="1" dirty="0"/>
              <a:t> Юлия Витальевна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980728"/>
            <a:ext cx="4320481" cy="523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chemeClr val="tx2"/>
                </a:solidFill>
              </a:rPr>
              <a:t>Первая </a:t>
            </a:r>
            <a:r>
              <a:rPr lang="ru-RU" sz="2400" b="1" dirty="0">
                <a:solidFill>
                  <a:schemeClr val="tx2"/>
                </a:solidFill>
              </a:rPr>
              <a:t>педагогическая </a:t>
            </a:r>
            <a:r>
              <a:rPr lang="ru-RU" sz="2400" b="1" dirty="0" smtClean="0">
                <a:solidFill>
                  <a:schemeClr val="tx2"/>
                </a:solidFill>
              </a:rPr>
              <a:t>квалификационная категория </a:t>
            </a:r>
            <a:endParaRPr lang="ru-RU" sz="2400" b="1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chemeClr val="tx2"/>
                </a:solidFill>
              </a:rPr>
              <a:t>Преподаваемые </a:t>
            </a:r>
            <a:r>
              <a:rPr lang="ru-RU" sz="2400" b="1" dirty="0">
                <a:solidFill>
                  <a:schemeClr val="tx2"/>
                </a:solidFill>
              </a:rPr>
              <a:t>дисциплины:</a:t>
            </a:r>
          </a:p>
          <a:p>
            <a:pPr>
              <a:lnSpc>
                <a:spcPct val="110000"/>
              </a:lnSpc>
            </a:pP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000" b="1" dirty="0">
                <a:solidFill>
                  <a:schemeClr val="tx2"/>
                </a:solidFill>
              </a:rPr>
              <a:t>«Микробиология с микробиологическими </a:t>
            </a:r>
          </a:p>
          <a:p>
            <a:pPr>
              <a:lnSpc>
                <a:spcPct val="110000"/>
              </a:lnSpc>
            </a:pPr>
            <a:r>
              <a:rPr lang="ru-RU" sz="2000" b="1" dirty="0">
                <a:solidFill>
                  <a:schemeClr val="tx2"/>
                </a:solidFill>
              </a:rPr>
              <a:t>исследованиями», </a:t>
            </a:r>
          </a:p>
          <a:p>
            <a:pPr>
              <a:lnSpc>
                <a:spcPct val="110000"/>
              </a:lnSpc>
            </a:pPr>
            <a:r>
              <a:rPr lang="ru-RU" sz="2000" b="1" dirty="0">
                <a:solidFill>
                  <a:schemeClr val="tx2"/>
                </a:solidFill>
              </a:rPr>
              <a:t>«Биохимия с клинико-биохимическими исследованиями», </a:t>
            </a:r>
          </a:p>
          <a:p>
            <a:pPr>
              <a:lnSpc>
                <a:spcPct val="110000"/>
              </a:lnSpc>
            </a:pPr>
            <a:r>
              <a:rPr lang="ru-RU" sz="2000" b="1" dirty="0">
                <a:solidFill>
                  <a:schemeClr val="tx2"/>
                </a:solidFill>
              </a:rPr>
              <a:t>«Гистология с гистологическими      исследованиями</a:t>
            </a:r>
            <a:r>
              <a:rPr lang="ru-RU" sz="2000" dirty="0"/>
              <a:t>»</a:t>
            </a:r>
          </a:p>
        </p:txBody>
      </p:sp>
      <p:pic>
        <p:nvPicPr>
          <p:cNvPr id="7" name="Picture 1" descr="embl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633864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G:\16363940420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8" t="17404" r="17974" b="36221"/>
          <a:stretch/>
        </p:blipFill>
        <p:spPr bwMode="auto">
          <a:xfrm>
            <a:off x="4644008" y="1196752"/>
            <a:ext cx="42484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60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pPr algn="ctr"/>
            <a:r>
              <a:rPr lang="ru-RU" b="1" dirty="0" err="1"/>
              <a:t>Крачко</a:t>
            </a:r>
            <a:r>
              <a:rPr lang="ru-RU" b="1" dirty="0"/>
              <a:t> Вероника Адамовна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5523" y="1484784"/>
            <a:ext cx="4532860" cy="4176464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/>
              <a:t>В</a:t>
            </a:r>
            <a:r>
              <a:rPr lang="ru-RU" sz="2400" b="1" dirty="0" smtClean="0"/>
              <a:t>ысшая </a:t>
            </a:r>
            <a:r>
              <a:rPr lang="ru-RU" sz="2400" b="1" dirty="0"/>
              <a:t>педагогическая </a:t>
            </a:r>
            <a:r>
              <a:rPr lang="ru-RU" sz="2400" b="1" dirty="0" smtClean="0"/>
              <a:t>квалификационная категория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400" b="1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 smtClean="0"/>
              <a:t>Преподаваемые </a:t>
            </a:r>
            <a:r>
              <a:rPr lang="ru-RU" sz="2400" b="1" dirty="0"/>
              <a:t>дисциплины: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/>
              <a:t> «Основы микробиологии, вирусологии, иммунологии», «Микробиология с микробиологическими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/>
              <a:t>исследованиями»</a:t>
            </a:r>
          </a:p>
        </p:txBody>
      </p:sp>
      <p:pic>
        <p:nvPicPr>
          <p:cNvPr id="5" name="Picture 1" descr="embl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633864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:\163665787577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5" t="10732" r="13708" b="27837"/>
          <a:stretch/>
        </p:blipFill>
        <p:spPr bwMode="auto">
          <a:xfrm>
            <a:off x="453828" y="1268760"/>
            <a:ext cx="3878992" cy="428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42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988"/>
            <a:ext cx="8229600" cy="1143000"/>
          </a:xfrm>
        </p:spPr>
        <p:txBody>
          <a:bodyPr/>
          <a:lstStyle/>
          <a:p>
            <a:pPr algn="ctr"/>
            <a:r>
              <a:rPr lang="ru-RU" b="1" dirty="0"/>
              <a:t>Роля Галина Ивановна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268760"/>
            <a:ext cx="4222884" cy="436510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 smtClean="0"/>
              <a:t>Вторая педагогическая квалификационная категория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2400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 smtClean="0"/>
              <a:t> Преподаваемая </a:t>
            </a:r>
            <a:r>
              <a:rPr lang="ru-RU" sz="2400" b="1" dirty="0"/>
              <a:t>дисциплина: «Медицинская паразитология  с энтомологией</a:t>
            </a:r>
            <a:r>
              <a:rPr lang="ru-RU" sz="2400" b="1" dirty="0" smtClean="0"/>
              <a:t>», «Техника лабораторных работ», «Защита населения от чрезвычайных ситуаций», «Общественное здоровье и здравоохранение»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5851292"/>
            <a:ext cx="7164287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FF0000"/>
                </a:solidFill>
              </a:rPr>
              <a:t>Заведующая  учебной лабораторией №44</a:t>
            </a:r>
          </a:p>
        </p:txBody>
      </p:sp>
      <p:pic>
        <p:nvPicPr>
          <p:cNvPr id="6" name="Picture 1" descr="embl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633864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:\163639501495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4" t="24032" r="28507" b="27470"/>
          <a:stretch/>
        </p:blipFill>
        <p:spPr bwMode="auto">
          <a:xfrm>
            <a:off x="179513" y="1124744"/>
            <a:ext cx="4392488" cy="472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17892"/>
      </p:ext>
    </p:extLst>
  </p:cSld>
  <p:clrMapOvr>
    <a:masterClrMapping/>
  </p:clrMapOvr>
</p:sld>
</file>

<file path=ppt/theme/theme1.xml><?xml version="1.0" encoding="utf-8"?>
<a:theme xmlns:a="http://schemas.openxmlformats.org/drawingml/2006/main" name="cdb2004190l">
  <a:themeElements>
    <a:clrScheme name="Тема Office 3">
      <a:dk1>
        <a:srgbClr val="000000"/>
      </a:dk1>
      <a:lt1>
        <a:srgbClr val="FFFFFF"/>
      </a:lt1>
      <a:dk2>
        <a:srgbClr val="000066"/>
      </a:dk2>
      <a:lt2>
        <a:srgbClr val="969696"/>
      </a:lt2>
      <a:accent1>
        <a:srgbClr val="6FB4E3"/>
      </a:accent1>
      <a:accent2>
        <a:srgbClr val="5DBDAB"/>
      </a:accent2>
      <a:accent3>
        <a:srgbClr val="FFFFFF"/>
      </a:accent3>
      <a:accent4>
        <a:srgbClr val="000000"/>
      </a:accent4>
      <a:accent5>
        <a:srgbClr val="BBD6EF"/>
      </a:accent5>
      <a:accent6>
        <a:srgbClr val="53AB9B"/>
      </a:accent6>
      <a:hlink>
        <a:srgbClr val="D17FB6"/>
      </a:hlink>
      <a:folHlink>
        <a:srgbClr val="E3981D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65E86"/>
        </a:dk2>
        <a:lt2>
          <a:srgbClr val="969696"/>
        </a:lt2>
        <a:accent1>
          <a:srgbClr val="33C5A9"/>
        </a:accent1>
        <a:accent2>
          <a:srgbClr val="90DE88"/>
        </a:accent2>
        <a:accent3>
          <a:srgbClr val="FFFFFF"/>
        </a:accent3>
        <a:accent4>
          <a:srgbClr val="000000"/>
        </a:accent4>
        <a:accent5>
          <a:srgbClr val="ADDFD1"/>
        </a:accent5>
        <a:accent6>
          <a:srgbClr val="82C97B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37399B"/>
        </a:dk2>
        <a:lt2>
          <a:srgbClr val="C0C0C0"/>
        </a:lt2>
        <a:accent1>
          <a:srgbClr val="699DE9"/>
        </a:accent1>
        <a:accent2>
          <a:srgbClr val="E3663F"/>
        </a:accent2>
        <a:accent3>
          <a:srgbClr val="FFFFFF"/>
        </a:accent3>
        <a:accent4>
          <a:srgbClr val="000000"/>
        </a:accent4>
        <a:accent5>
          <a:srgbClr val="B9CCF2"/>
        </a:accent5>
        <a:accent6>
          <a:srgbClr val="CE5C38"/>
        </a:accent6>
        <a:hlink>
          <a:srgbClr val="7476DC"/>
        </a:hlink>
        <a:folHlink>
          <a:srgbClr val="7FB2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FB4E3"/>
        </a:accent1>
        <a:accent2>
          <a:srgbClr val="5DBDAB"/>
        </a:accent2>
        <a:accent3>
          <a:srgbClr val="FFFFFF"/>
        </a:accent3>
        <a:accent4>
          <a:srgbClr val="000000"/>
        </a:accent4>
        <a:accent5>
          <a:srgbClr val="BBD6EF"/>
        </a:accent5>
        <a:accent6>
          <a:srgbClr val="53AB9B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cdb2004190l</Template>
  <TotalTime>322</TotalTime>
  <Words>529</Words>
  <Application>Microsoft Office PowerPoint</Application>
  <PresentationFormat>Экран (4:3)</PresentationFormat>
  <Paragraphs>110</Paragraphs>
  <Slides>24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cdb2004190l</vt:lpstr>
      <vt:lpstr>цикловая комиссия №7 Основ микробиологии, вирусологии, иммунологии; техники лабораторных работ, аналитической химии, гистологии с гистологическими исследованиями, медицинской паразитологии  с энтомологией,  гематологических и общеклинических лабораторных исследований, биохимии с клинико-биохимическими исследованиями, микробиологии с микробиологическими исследованиями, гигиены с санитарными и радиационными исследованиями </vt:lpstr>
      <vt:lpstr>Единая методическая тема: </vt:lpstr>
      <vt:lpstr>Основные направления деятельности:  </vt:lpstr>
      <vt:lpstr>Презентация PowerPoint</vt:lpstr>
      <vt:lpstr>В состав комиссии входят </vt:lpstr>
      <vt:lpstr>Поживилко Дина Викторовна</vt:lpstr>
      <vt:lpstr>Кибак Юлия Витальевна</vt:lpstr>
      <vt:lpstr>Крачко Вероника Адамовна</vt:lpstr>
      <vt:lpstr>Роля Галина Ивановна </vt:lpstr>
      <vt:lpstr>            Литвинчук Людмила  Григорьевна</vt:lpstr>
      <vt:lpstr>Практические умения и навыки учащиеся отрабатывают на базах практического здравоохранения:</vt:lpstr>
      <vt:lpstr>Практические умения и навыки учащиеся отрабатывают на базах практического здравоохранения:</vt:lpstr>
      <vt:lpstr>Практические умения и навыки учащиеся отрабатывают на базах практического здравоохранения:</vt:lpstr>
      <vt:lpstr>Для подготовки высококвалифицированных кадров цикловая комиссия располагает учебными лабораториями № 43 и 44</vt:lpstr>
      <vt:lpstr>При учебных лабораториях организованы кружки, деятельность которых направлена на расширение кругозора, совершенствование профессиональных навыков, раскрытие творческих способностей  учащихся. </vt:lpstr>
      <vt:lpstr>По итогам работы кружка ежегодно организуются выставки реферативных и творческих работ учащихся</vt:lpstr>
      <vt:lpstr>Творческие работы учащихся</vt:lpstr>
      <vt:lpstr>Большое значение придается различным видам исследовательской деятельности учащихся. </vt:lpstr>
      <vt:lpstr>Анализ успеваемости учащихся</vt:lpstr>
      <vt:lpstr>ЗАДАЧИ:</vt:lpstr>
      <vt:lpstr>в  процессе  работы цикловой подготовлены:</vt:lpstr>
      <vt:lpstr>Регулярно обновляются</vt:lpstr>
      <vt:lpstr>Подготовили и принимали активное участие в неделе цикловой комиссии №7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Admin</dc:creator>
  <cp:lastModifiedBy>Ученик</cp:lastModifiedBy>
  <cp:revision>80</cp:revision>
  <dcterms:created xsi:type="dcterms:W3CDTF">2017-06-03T10:44:46Z</dcterms:created>
  <dcterms:modified xsi:type="dcterms:W3CDTF">2021-11-16T10:13:25Z</dcterms:modified>
</cp:coreProperties>
</file>