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57" r:id="rId3"/>
    <p:sldId id="272" r:id="rId4"/>
    <p:sldId id="285" r:id="rId5"/>
    <p:sldId id="286" r:id="rId6"/>
    <p:sldId id="294" r:id="rId7"/>
    <p:sldId id="287" r:id="rId8"/>
    <p:sldId id="288" r:id="rId9"/>
    <p:sldId id="290" r:id="rId10"/>
    <p:sldId id="311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261" r:id="rId19"/>
    <p:sldId id="283" r:id="rId20"/>
    <p:sldId id="278" r:id="rId21"/>
    <p:sldId id="267" r:id="rId22"/>
    <p:sldId id="270" r:id="rId23"/>
    <p:sldId id="30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33CCCC"/>
    <a:srgbClr val="9942E0"/>
    <a:srgbClr val="63ECEF"/>
    <a:srgbClr val="00CC99"/>
    <a:srgbClr val="56B0CC"/>
    <a:srgbClr val="CCEC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5AF77-DFBB-4CD5-B988-43FBFA706EA9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0334E-3A42-4CED-BB87-861A6679A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5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проведения практических занятий по дисциплинам цикла используются: учебные комнаты на базе УЗ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центральная больница», УЗ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детская больница», УЗ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центральная поликлиника», ГУ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зональный центр гигиены и эпидемиологии», УЗ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межрайонный родильный дом».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D9C7-AC0C-49F0-A0BE-6854B7FD328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D9C7-AC0C-49F0-A0BE-6854B7FD328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5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 учебной лаборатории работает кружок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D9C7-AC0C-49F0-A0BE-6854B7FD328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1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r>
              <a:rPr lang="en-US"/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91A353A9-3D05-43C0-A719-D70AD96983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019800" y="5934075"/>
            <a:ext cx="283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6A4D9-7A52-41CA-A2B8-E60144885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B06EB-C0A9-425B-8E17-8E2C491E4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DB09D93-87C5-4B7F-BD92-FCA553E7E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79423-BBE5-4AB8-87AE-D71C85D89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DEE2-6A3D-45D1-BDA1-BEB122412C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F83F2-A8A2-4BED-BAF3-CDDC80FB8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FBF99-6A91-4795-8D75-46C35B495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C12F4-CC7F-494D-B3FF-A202B2471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D8701-739F-461C-8308-798E9C9C0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164DB-82CF-4E02-8062-103F9B812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44043-646E-490E-8C0B-98AD98EB7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DF6C397-533F-4138-BC96-9A410D2D81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white">
          <a:xfrm>
            <a:off x="7196138" y="5943600"/>
            <a:ext cx="164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83768" y="3645024"/>
            <a:ext cx="6400800" cy="68262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цикловая комиссия №7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1600" dirty="0"/>
              <a:t>М</a:t>
            </a:r>
            <a:r>
              <a:rPr lang="ru-RU" sz="1600" dirty="0" smtClean="0"/>
              <a:t>икробиологии</a:t>
            </a:r>
            <a:r>
              <a:rPr lang="ru-RU" sz="1600" dirty="0"/>
              <a:t>, вирусологии, иммунологии; техники лабораторных работ, аналитической химии, гистологии и</a:t>
            </a:r>
            <a:r>
              <a:rPr lang="ru-RU" sz="1600" dirty="0" smtClean="0"/>
              <a:t> гистологических исследований, </a:t>
            </a:r>
            <a:r>
              <a:rPr lang="ru-RU" sz="1600" dirty="0"/>
              <a:t>медицинской паразитологии  </a:t>
            </a:r>
            <a:r>
              <a:rPr lang="ru-RU" sz="1600" dirty="0" smtClean="0"/>
              <a:t>и энтомологии,  </a:t>
            </a:r>
            <a:r>
              <a:rPr lang="ru-RU" sz="1600" dirty="0"/>
              <a:t>гематологических и общеклинических </a:t>
            </a:r>
            <a:r>
              <a:rPr lang="ru-RU" sz="1600" dirty="0" smtClean="0"/>
              <a:t>исследований</a:t>
            </a:r>
            <a:r>
              <a:rPr lang="ru-RU" sz="1600" dirty="0"/>
              <a:t>, биохимии </a:t>
            </a:r>
            <a:r>
              <a:rPr lang="ru-RU" sz="1600" dirty="0" smtClean="0"/>
              <a:t>и клинико-биохимических исследований, </a:t>
            </a:r>
            <a:r>
              <a:rPr lang="ru-RU" sz="1600" dirty="0"/>
              <a:t>микробиологии </a:t>
            </a:r>
            <a:r>
              <a:rPr lang="ru-RU" sz="1600" dirty="0" smtClean="0"/>
              <a:t>и микробиологических исследований, </a:t>
            </a:r>
            <a:r>
              <a:rPr lang="ru-RU" sz="1600" dirty="0"/>
              <a:t>гигиены </a:t>
            </a:r>
            <a:r>
              <a:rPr lang="ru-RU" sz="1600" dirty="0" smtClean="0"/>
              <a:t>и санитарно-гигиенических исследований</a:t>
            </a:r>
            <a:r>
              <a:rPr lang="ru-RU" sz="4400" dirty="0"/>
              <a:t/>
            </a:r>
            <a:br>
              <a:rPr lang="ru-RU" sz="4400" dirty="0"/>
            </a:br>
            <a:endParaRPr lang="en-US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Учреждение образования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 «ПИНСКИЙ ГОСУДАРСТВЕННЫЙ </a:t>
            </a:r>
            <a:r>
              <a:rPr lang="ru-RU" sz="2400" b="1" dirty="0">
                <a:solidFill>
                  <a:srgbClr val="FFC000"/>
                </a:solidFill>
              </a:rPr>
              <a:t>МЕДИЦИНСКИЙ КОЛЛЕДЖ»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34817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27382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904" cy="563562"/>
          </a:xfrm>
        </p:spPr>
        <p:txBody>
          <a:bodyPr/>
          <a:lstStyle/>
          <a:p>
            <a:pPr algn="just"/>
            <a:r>
              <a:rPr lang="ru-RU" dirty="0" smtClean="0"/>
              <a:t>            </a:t>
            </a:r>
            <a:r>
              <a:rPr lang="ru-RU" sz="2800" dirty="0" err="1" smtClean="0"/>
              <a:t>Литвинчук</a:t>
            </a:r>
            <a:r>
              <a:rPr lang="ru-RU" sz="2800" dirty="0" smtClean="0"/>
              <a:t> Людмила  Григорьевна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Первая педагогическая </a:t>
            </a:r>
            <a:r>
              <a:rPr lang="ru-RU" sz="2400" b="1" dirty="0"/>
              <a:t>квалификационная категория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Преподаваемая дисциплина : «Гигиена </a:t>
            </a:r>
            <a:r>
              <a:rPr lang="ru-RU" sz="2400" b="1" dirty="0" smtClean="0"/>
              <a:t>и санитарно-гигиенические исследования»</a:t>
            </a:r>
            <a:endParaRPr lang="ru-RU" sz="24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" name="Picture 2" descr="G:\163639408873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9892" r="12222" b="18453"/>
          <a:stretch/>
        </p:blipFill>
        <p:spPr bwMode="auto">
          <a:xfrm>
            <a:off x="905288" y="1219200"/>
            <a:ext cx="333292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embl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445224"/>
            <a:ext cx="144016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84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28792" cy="1570186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/>
              <a:t>Практические умения и навыки учащиеся отрабатывают на базах практического здравоохранения:</a:t>
            </a:r>
          </a:p>
        </p:txBody>
      </p:sp>
      <p:pic>
        <p:nvPicPr>
          <p:cNvPr id="2050" name="Picture 2" descr="H:\1636699235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19548"/>
            <a:ext cx="3099211" cy="37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1636699235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9" y="4421234"/>
            <a:ext cx="2248801" cy="243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16366992356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b="6399"/>
          <a:stretch/>
        </p:blipFill>
        <p:spPr bwMode="auto">
          <a:xfrm>
            <a:off x="395536" y="1858086"/>
            <a:ext cx="2076388" cy="23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дминистратор\Downloads\IMG-f863e316487ec37f4cfd31222b7d9f99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41607"/>
            <a:ext cx="2488964" cy="26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8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96744" cy="1872208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/>
              <a:t>Практические умения и навыки учащиеся отрабатывают на базах практического здравоохранения:</a:t>
            </a:r>
          </a:p>
        </p:txBody>
      </p:sp>
      <p:pic>
        <p:nvPicPr>
          <p:cNvPr id="2050" name="Picture 2" descr="C:\Users\Администратор\Downloads\1636658003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132856"/>
            <a:ext cx="3960440" cy="332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ownloads\163665800369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66804"/>
            <a:ext cx="3312368" cy="38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0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6120680" cy="1656184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/>
              <a:t>Практические умения и навыки учащиеся отрабатывают на базах практического здравоохранения:</a:t>
            </a:r>
          </a:p>
        </p:txBody>
      </p:sp>
      <p:pic>
        <p:nvPicPr>
          <p:cNvPr id="4098" name="Picture 2" descr="C:\Users\Администратор\Downloads\IMG-25549b738634d4d32eb9f13b1743cfd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600654" cy="346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ownloads\IMG_20221202_1047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1197" y="2453044"/>
            <a:ext cx="3048340" cy="22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ownloads\IMG_20221202_104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4881" y="2726922"/>
            <a:ext cx="4176465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96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005464" cy="2151096"/>
          </a:xfrm>
        </p:spPr>
        <p:txBody>
          <a:bodyPr>
            <a:noAutofit/>
          </a:bodyPr>
          <a:lstStyle/>
          <a:p>
            <a:pPr algn="r"/>
            <a:r>
              <a:rPr lang="ru-RU" sz="3200" b="1" dirty="0"/>
              <a:t>Для подготовки высококвалифицированных кадров цикловая комиссия располагает </a:t>
            </a:r>
            <a:r>
              <a:rPr lang="ru-RU" sz="3200" b="1" dirty="0" smtClean="0"/>
              <a:t>лабораториями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№ </a:t>
            </a:r>
            <a:r>
              <a:rPr lang="ru-RU" sz="3200" b="1" dirty="0"/>
              <a:t>43 и 44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309937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Администратор\Downloads\1657045442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8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912768" cy="2232248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лабораториях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организованы кружки, деятельность которых направлена на расширение кругозора, совершенствование профессиональных навыков, раскрытие творческих способностей  учащихся.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ВЕРОНИКА\ЦК 7 Крачко\НЕДЕЛЯ ЦК7 11.2017\Фото Неделя 2017\20171115_1558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r="7212"/>
          <a:stretch/>
        </p:blipFill>
        <p:spPr bwMode="auto">
          <a:xfrm rot="5400000">
            <a:off x="159036" y="2585379"/>
            <a:ext cx="3929382" cy="3024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3" descr="C:\Users\Администратор\Downloads\1657045442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5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итогам работы кружка ежегодно организуются выставки реферативных и творческих работ учащихся</a:t>
            </a:r>
            <a:endParaRPr lang="ru-RU" sz="2400" b="1" dirty="0"/>
          </a:p>
        </p:txBody>
      </p:sp>
      <p:pic>
        <p:nvPicPr>
          <p:cNvPr id="14" name="Picture 6" descr="C:\ВЕРОНИКА\ЦК 7 Крачко\ФОТО Недели 2-6.11.2015\IMG_4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1537"/>
            <a:ext cx="3446463" cy="3446463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:\ВЕРОНИКА\ЦК 7 Крачко\НЕДЕЛЯ ЦК7 11.2017\Фото Неделя 2017\20171113_1103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6"/>
          <a:stretch/>
        </p:blipFill>
        <p:spPr bwMode="auto">
          <a:xfrm rot="5400000">
            <a:off x="5575850" y="2018983"/>
            <a:ext cx="3836670" cy="2820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User\Desktop\неделя цк 2018\видео\DCIM\133___11\IMG_6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4265907"/>
            <a:ext cx="4608512" cy="259209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96752"/>
            <a:ext cx="4608512" cy="259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631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354162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Творческие работы учащихся</a:t>
            </a:r>
          </a:p>
        </p:txBody>
      </p:sp>
      <p:pic>
        <p:nvPicPr>
          <p:cNvPr id="7170" name="Picture 2" descr="D:\ФОТО\КРУЖОК\IMG_02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b="18667"/>
          <a:stretch/>
        </p:blipFill>
        <p:spPr bwMode="auto">
          <a:xfrm>
            <a:off x="170203" y="1383551"/>
            <a:ext cx="3590289" cy="240013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\КРУЖОК\IMG_0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13" y="1304764"/>
            <a:ext cx="3312368" cy="248427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\КРУЖОК\IMG_02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9775" r="18233"/>
          <a:stretch/>
        </p:blipFill>
        <p:spPr bwMode="auto">
          <a:xfrm>
            <a:off x="6068257" y="3862243"/>
            <a:ext cx="2961424" cy="281638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ВЕРОНИКА\ЦК 7 Крачко\ФОТО Недели 2-6.11.2015\IMG_42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/>
          <a:stretch/>
        </p:blipFill>
        <p:spPr bwMode="auto">
          <a:xfrm rot="5400000">
            <a:off x="315977" y="3852302"/>
            <a:ext cx="2689862" cy="296279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ВЕРОНИКА\ЦК 7 Крачко\ФОТО Недели 2-6.11.2015\IMG_42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96" y="3645024"/>
            <a:ext cx="2650507" cy="265050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5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успеваемости учащихся</a:t>
            </a:r>
            <a:endParaRPr lang="en-US" sz="1800" dirty="0"/>
          </a:p>
        </p:txBody>
      </p:sp>
      <p:grpSp>
        <p:nvGrpSpPr>
          <p:cNvPr id="45077" name="Group 21"/>
          <p:cNvGrpSpPr>
            <a:grpSpLocks/>
          </p:cNvGrpSpPr>
          <p:nvPr/>
        </p:nvGrpSpPr>
        <p:grpSpPr bwMode="auto">
          <a:xfrm>
            <a:off x="-2428924" y="1071546"/>
            <a:ext cx="10945474" cy="4137025"/>
            <a:chOff x="135" y="1208"/>
            <a:chExt cx="5903" cy="2606"/>
          </a:xfrm>
        </p:grpSpPr>
        <p:sp>
          <p:nvSpPr>
            <p:cNvPr id="45079" name="Text Box 23"/>
            <p:cNvSpPr txBox="1">
              <a:spLocks noChangeArrowheads="1"/>
            </p:cNvSpPr>
            <p:nvPr/>
          </p:nvSpPr>
          <p:spPr bwMode="gray">
            <a:xfrm>
              <a:off x="626" y="2018"/>
              <a:ext cx="10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5080" name="Rectangle 24"/>
            <p:cNvSpPr>
              <a:spLocks noChangeArrowheads="1"/>
            </p:cNvSpPr>
            <p:nvPr/>
          </p:nvSpPr>
          <p:spPr bwMode="gray">
            <a:xfrm rot="3419336">
              <a:off x="5287" y="1890"/>
              <a:ext cx="766" cy="737"/>
            </a:xfrm>
            <a:prstGeom prst="rect">
              <a:avLst/>
            </a:prstGeom>
            <a:gradFill rotWithShape="1">
              <a:gsLst>
                <a:gs pos="0">
                  <a:srgbClr val="92D365"/>
                </a:gs>
                <a:gs pos="100000">
                  <a:srgbClr val="92D36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2" name="Rectangle 26"/>
            <p:cNvSpPr>
              <a:spLocks noChangeArrowheads="1"/>
            </p:cNvSpPr>
            <p:nvPr/>
          </p:nvSpPr>
          <p:spPr bwMode="gray">
            <a:xfrm rot="3419336">
              <a:off x="1594" y="1936"/>
              <a:ext cx="815" cy="873"/>
            </a:xfrm>
            <a:prstGeom prst="rect">
              <a:avLst/>
            </a:prstGeom>
            <a:gradFill rotWithShape="1">
              <a:gsLst>
                <a:gs pos="0">
                  <a:srgbClr val="3279D8"/>
                </a:gs>
                <a:gs pos="100000">
                  <a:srgbClr val="3279D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3" name="Text Box 27"/>
            <p:cNvSpPr txBox="1">
              <a:spLocks noChangeArrowheads="1"/>
            </p:cNvSpPr>
            <p:nvPr/>
          </p:nvSpPr>
          <p:spPr bwMode="gray">
            <a:xfrm>
              <a:off x="1771" y="2203"/>
              <a:ext cx="69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2019-2020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5089" name="Text Box 33"/>
            <p:cNvSpPr txBox="1">
              <a:spLocks noChangeArrowheads="1"/>
            </p:cNvSpPr>
            <p:nvPr/>
          </p:nvSpPr>
          <p:spPr bwMode="gray">
            <a:xfrm>
              <a:off x="2100" y="1208"/>
              <a:ext cx="359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Медико-диагностическое дело</a:t>
              </a:r>
              <a:endPara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090" name="Text Box 34"/>
            <p:cNvSpPr txBox="1">
              <a:spLocks noChangeArrowheads="1"/>
            </p:cNvSpPr>
            <p:nvPr/>
          </p:nvSpPr>
          <p:spPr bwMode="gray">
            <a:xfrm>
              <a:off x="1536" y="3620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 dirty="0"/>
            </a:p>
          </p:txBody>
        </p:sp>
        <p:sp>
          <p:nvSpPr>
            <p:cNvPr id="45091" name="Text Box 35"/>
            <p:cNvSpPr txBox="1">
              <a:spLocks noChangeArrowheads="1"/>
            </p:cNvSpPr>
            <p:nvPr/>
          </p:nvSpPr>
          <p:spPr bwMode="gray">
            <a:xfrm>
              <a:off x="2976" y="2948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 dirty="0"/>
            </a:p>
          </p:txBody>
        </p:sp>
        <p:sp>
          <p:nvSpPr>
            <p:cNvPr id="45093" name="Text Box 37"/>
            <p:cNvSpPr txBox="1">
              <a:spLocks noChangeArrowheads="1"/>
            </p:cNvSpPr>
            <p:nvPr/>
          </p:nvSpPr>
          <p:spPr bwMode="gray">
            <a:xfrm>
              <a:off x="135" y="2693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5720" y="3929066"/>
            <a:ext cx="22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 </a:t>
            </a:r>
            <a:r>
              <a:rPr lang="ru-RU" dirty="0" err="1"/>
              <a:t>мд</a:t>
            </a:r>
            <a:r>
              <a:rPr lang="ru-RU" dirty="0"/>
              <a:t>-  </a:t>
            </a:r>
            <a:r>
              <a:rPr lang="ru-RU" dirty="0" smtClean="0"/>
              <a:t>7,1</a:t>
            </a:r>
            <a:endParaRPr lang="ru-RU" dirty="0"/>
          </a:p>
          <a:p>
            <a:r>
              <a:rPr lang="ru-RU" dirty="0"/>
              <a:t>21мд-  </a:t>
            </a:r>
            <a:r>
              <a:rPr lang="ru-RU" dirty="0" smtClean="0"/>
              <a:t>8.2</a:t>
            </a:r>
            <a:endParaRPr lang="ru-RU" dirty="0"/>
          </a:p>
        </p:txBody>
      </p: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1428728" y="2198926"/>
            <a:ext cx="5482935" cy="2854325"/>
            <a:chOff x="135" y="2016"/>
            <a:chExt cx="2957" cy="1798"/>
          </a:xfrm>
        </p:grpSpPr>
        <p:sp>
          <p:nvSpPr>
            <p:cNvPr id="20" name="Text Box 23"/>
            <p:cNvSpPr txBox="1">
              <a:spLocks noChangeArrowheads="1"/>
            </p:cNvSpPr>
            <p:nvPr/>
          </p:nvSpPr>
          <p:spPr bwMode="gray">
            <a:xfrm>
              <a:off x="626" y="2018"/>
              <a:ext cx="10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gray">
            <a:xfrm rot="3419336">
              <a:off x="628" y="2030"/>
              <a:ext cx="766" cy="737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gray">
            <a:xfrm>
              <a:off x="657" y="2297"/>
              <a:ext cx="69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2020-2021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gray">
            <a:xfrm rot="3419336">
              <a:off x="1821" y="1990"/>
              <a:ext cx="815" cy="87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gray">
            <a:xfrm>
              <a:off x="1939" y="2251"/>
              <a:ext cx="69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2021-2022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 Box 34"/>
            <p:cNvSpPr txBox="1">
              <a:spLocks noChangeArrowheads="1"/>
            </p:cNvSpPr>
            <p:nvPr/>
          </p:nvSpPr>
          <p:spPr bwMode="gray">
            <a:xfrm>
              <a:off x="1536" y="3620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 dirty="0"/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gray">
            <a:xfrm>
              <a:off x="2976" y="2948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 dirty="0"/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gray">
            <a:xfrm>
              <a:off x="135" y="2693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4495" y="3926140"/>
            <a:ext cx="168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 </a:t>
            </a:r>
            <a:r>
              <a:rPr lang="ru-RU" dirty="0" err="1"/>
              <a:t>мд</a:t>
            </a:r>
            <a:r>
              <a:rPr lang="ru-RU" dirty="0"/>
              <a:t>- </a:t>
            </a:r>
            <a:r>
              <a:rPr lang="ru-RU" dirty="0" smtClean="0"/>
              <a:t>7.8</a:t>
            </a:r>
            <a:endParaRPr lang="ru-RU" dirty="0"/>
          </a:p>
          <a:p>
            <a:r>
              <a:rPr lang="ru-RU" dirty="0"/>
              <a:t>21мд-  </a:t>
            </a:r>
            <a:r>
              <a:rPr lang="ru-RU" dirty="0" smtClean="0"/>
              <a:t>6.9</a:t>
            </a:r>
            <a:endParaRPr lang="ru-RU" dirty="0"/>
          </a:p>
        </p:txBody>
      </p:sp>
      <p:pic>
        <p:nvPicPr>
          <p:cNvPr id="35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37794"/>
            <a:ext cx="1584176" cy="152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574384" y="3903608"/>
            <a:ext cx="168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 </a:t>
            </a:r>
            <a:r>
              <a:rPr lang="ru-RU" dirty="0" err="1"/>
              <a:t>мд</a:t>
            </a:r>
            <a:r>
              <a:rPr lang="ru-RU" dirty="0"/>
              <a:t>- </a:t>
            </a:r>
            <a:r>
              <a:rPr lang="ru-RU" dirty="0" smtClean="0"/>
              <a:t>7.8</a:t>
            </a:r>
            <a:endParaRPr lang="ru-RU" dirty="0"/>
          </a:p>
          <a:p>
            <a:r>
              <a:rPr lang="ru-RU" dirty="0"/>
              <a:t>21мд-  </a:t>
            </a:r>
            <a:r>
              <a:rPr lang="en-US" dirty="0" smtClean="0"/>
              <a:t>8,1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142852"/>
            <a:ext cx="6934200" cy="563562"/>
          </a:xfrm>
        </p:spPr>
        <p:txBody>
          <a:bodyPr/>
          <a:lstStyle/>
          <a:p>
            <a:r>
              <a:rPr lang="ru-RU" dirty="0"/>
              <a:t>ЗАДАЧИ:</a:t>
            </a:r>
            <a:endParaRPr lang="en-US" sz="18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8596" y="857232"/>
            <a:ext cx="8239548" cy="5173202"/>
            <a:chOff x="624" y="967"/>
            <a:chExt cx="4416" cy="2729"/>
          </a:xfrm>
        </p:grpSpPr>
        <p:sp>
          <p:nvSpPr>
            <p:cNvPr id="73732" name="AutoShape 4"/>
            <p:cNvSpPr>
              <a:spLocks noChangeArrowheads="1"/>
            </p:cNvSpPr>
            <p:nvPr/>
          </p:nvSpPr>
          <p:spPr bwMode="gray">
            <a:xfrm>
              <a:off x="1922" y="2799"/>
              <a:ext cx="1872" cy="45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3" name="AutoShape 5"/>
            <p:cNvSpPr>
              <a:spLocks noChangeArrowheads="1"/>
            </p:cNvSpPr>
            <p:nvPr/>
          </p:nvSpPr>
          <p:spPr bwMode="gray">
            <a:xfrm>
              <a:off x="1872" y="2160"/>
              <a:ext cx="1920" cy="52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4" name="AutoShape 6"/>
            <p:cNvSpPr>
              <a:spLocks noChangeArrowheads="1"/>
            </p:cNvSpPr>
            <p:nvPr/>
          </p:nvSpPr>
          <p:spPr bwMode="gray">
            <a:xfrm>
              <a:off x="1872" y="1505"/>
              <a:ext cx="1920" cy="6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5" name="Text Box 7"/>
            <p:cNvSpPr txBox="1">
              <a:spLocks noChangeArrowheads="1"/>
            </p:cNvSpPr>
            <p:nvPr/>
          </p:nvSpPr>
          <p:spPr bwMode="gray">
            <a:xfrm>
              <a:off x="1915" y="1597"/>
              <a:ext cx="1920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</a:rPr>
                <a:t>развитие мышления и творческих способностей учащихся;</a:t>
              </a:r>
            </a:p>
          </p:txBody>
        </p:sp>
        <p:sp>
          <p:nvSpPr>
            <p:cNvPr id="73736" name="Text Box 8"/>
            <p:cNvSpPr txBox="1">
              <a:spLocks noChangeArrowheads="1"/>
            </p:cNvSpPr>
            <p:nvPr/>
          </p:nvSpPr>
          <p:spPr bwMode="gray">
            <a:xfrm>
              <a:off x="1915" y="2275"/>
              <a:ext cx="1920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b="1" dirty="0">
                  <a:solidFill>
                    <a:schemeClr val="bg1"/>
                  </a:solidFill>
                </a:rPr>
                <a:t>укрепление междисциплинарных связей</a:t>
              </a:r>
              <a:r>
                <a:rPr lang="ru-RU" dirty="0"/>
                <a:t>;</a:t>
              </a:r>
            </a:p>
          </p:txBody>
        </p:sp>
        <p:sp>
          <p:nvSpPr>
            <p:cNvPr id="73737" name="Text Box 9"/>
            <p:cNvSpPr txBox="1">
              <a:spLocks noChangeArrowheads="1"/>
            </p:cNvSpPr>
            <p:nvPr/>
          </p:nvSpPr>
          <p:spPr bwMode="gray">
            <a:xfrm>
              <a:off x="1941" y="2911"/>
              <a:ext cx="269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b="1" dirty="0">
                  <a:solidFill>
                    <a:schemeClr val="bg1"/>
                  </a:solidFill>
                </a:rPr>
                <a:t>обучение учащихся навыкам общения и  ведению дискуссии.</a:t>
              </a:r>
            </a:p>
          </p:txBody>
        </p:sp>
        <p:sp>
          <p:nvSpPr>
            <p:cNvPr id="73739" name="AutoShape 11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1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/>
              <a:r>
                <a:rPr lang="ru-RU" sz="2400" b="1" dirty="0"/>
                <a:t>улучшение профессиональной подготовки  учащихся;</a:t>
              </a:r>
            </a:p>
          </p:txBody>
        </p:sp>
        <p:sp>
          <p:nvSpPr>
            <p:cNvPr id="73741" name="AutoShape 13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3742" name="Text Box 14"/>
            <p:cNvSpPr txBox="1">
              <a:spLocks noChangeArrowheads="1"/>
            </p:cNvSpPr>
            <p:nvPr/>
          </p:nvSpPr>
          <p:spPr bwMode="auto">
            <a:xfrm>
              <a:off x="3936" y="1488"/>
              <a:ext cx="1056" cy="1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/>
              <a:r>
                <a:rPr lang="ru-RU" sz="2400" b="1" dirty="0"/>
                <a:t>улучшение профессиональной подготовки  учащихся;</a:t>
              </a:r>
            </a:p>
          </p:txBody>
        </p:sp>
        <p:sp>
          <p:nvSpPr>
            <p:cNvPr id="73744" name="AutoShape 16"/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5" name="AutoShape 17"/>
            <p:cNvSpPr>
              <a:spLocks noChangeArrowheads="1"/>
            </p:cNvSpPr>
            <p:nvPr/>
          </p:nvSpPr>
          <p:spPr bwMode="gray">
            <a:xfrm>
              <a:off x="2283" y="1183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7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9" name="AutoShape 21"/>
            <p:cNvSpPr>
              <a:spLocks noChangeArrowheads="1"/>
            </p:cNvSpPr>
            <p:nvPr/>
          </p:nvSpPr>
          <p:spPr bwMode="gray">
            <a:xfrm>
              <a:off x="2304" y="3093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9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337794"/>
            <a:ext cx="1080120" cy="152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76672"/>
            <a:ext cx="6934200" cy="563562"/>
          </a:xfrm>
        </p:spPr>
        <p:txBody>
          <a:bodyPr/>
          <a:lstStyle/>
          <a:p>
            <a:r>
              <a:rPr lang="ru-RU" sz="2800" dirty="0"/>
              <a:t>Единая методическая тема:</a:t>
            </a:r>
            <a:br>
              <a:rPr lang="ru-RU" sz="2800" dirty="0"/>
            </a:b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1009" name="AutoShape 49"/>
          <p:cNvSpPr>
            <a:spLocks noChangeArrowheads="1"/>
          </p:cNvSpPr>
          <p:nvPr/>
        </p:nvSpPr>
        <p:spPr bwMode="auto">
          <a:xfrm>
            <a:off x="571472" y="1214422"/>
            <a:ext cx="8104984" cy="35827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/>
              <a:t>Повышение качества подготовки будущих специалистов </a:t>
            </a:r>
          </a:p>
          <a:p>
            <a:pPr algn="ctr" eaLnBrk="0" hangingPunct="0"/>
            <a:r>
              <a:rPr lang="ru-RU" sz="2400" dirty="0" smtClean="0"/>
              <a:t>на основе реализации практико-ориентированного </a:t>
            </a:r>
          </a:p>
          <a:p>
            <a:pPr algn="ctr" eaLnBrk="0" hangingPunct="0"/>
            <a:r>
              <a:rPr lang="ru-RU" sz="2400" dirty="0"/>
              <a:t>п</a:t>
            </a:r>
            <a:r>
              <a:rPr lang="ru-RU" sz="2400" dirty="0" smtClean="0"/>
              <a:t>одхода в образовательном процессе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41010" name="Group 50"/>
          <p:cNvGrpSpPr>
            <a:grpSpLocks/>
          </p:cNvGrpSpPr>
          <p:nvPr/>
        </p:nvGrpSpPr>
        <p:grpSpPr bwMode="auto">
          <a:xfrm>
            <a:off x="7452320" y="908720"/>
            <a:ext cx="333375" cy="304800"/>
            <a:chOff x="2078" y="1680"/>
            <a:chExt cx="1615" cy="1615"/>
          </a:xfrm>
        </p:grpSpPr>
        <p:sp>
          <p:nvSpPr>
            <p:cNvPr id="4101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18" name="Group 58"/>
          <p:cNvGrpSpPr>
            <a:grpSpLocks/>
          </p:cNvGrpSpPr>
          <p:nvPr/>
        </p:nvGrpSpPr>
        <p:grpSpPr bwMode="auto">
          <a:xfrm>
            <a:off x="1115616" y="1124744"/>
            <a:ext cx="333375" cy="304800"/>
            <a:chOff x="2078" y="1680"/>
            <a:chExt cx="1615" cy="1615"/>
          </a:xfrm>
        </p:grpSpPr>
        <p:sp>
          <p:nvSpPr>
            <p:cNvPr id="41019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24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26" name="Group 66"/>
          <p:cNvGrpSpPr>
            <a:grpSpLocks/>
          </p:cNvGrpSpPr>
          <p:nvPr/>
        </p:nvGrpSpPr>
        <p:grpSpPr bwMode="auto">
          <a:xfrm>
            <a:off x="8388424" y="1700808"/>
            <a:ext cx="333375" cy="304800"/>
            <a:chOff x="2078" y="1680"/>
            <a:chExt cx="1615" cy="1615"/>
          </a:xfrm>
        </p:grpSpPr>
        <p:sp>
          <p:nvSpPr>
            <p:cNvPr id="41027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31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32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34" name="Group 74"/>
          <p:cNvGrpSpPr>
            <a:grpSpLocks/>
          </p:cNvGrpSpPr>
          <p:nvPr/>
        </p:nvGrpSpPr>
        <p:grpSpPr bwMode="auto">
          <a:xfrm>
            <a:off x="683568" y="1484784"/>
            <a:ext cx="333375" cy="304800"/>
            <a:chOff x="2078" y="1680"/>
            <a:chExt cx="1615" cy="1615"/>
          </a:xfrm>
        </p:grpSpPr>
        <p:sp>
          <p:nvSpPr>
            <p:cNvPr id="4103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7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3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39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4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42" name="Group 82"/>
          <p:cNvGrpSpPr>
            <a:grpSpLocks/>
          </p:cNvGrpSpPr>
          <p:nvPr/>
        </p:nvGrpSpPr>
        <p:grpSpPr bwMode="auto">
          <a:xfrm>
            <a:off x="7956376" y="1196752"/>
            <a:ext cx="333375" cy="304800"/>
            <a:chOff x="2078" y="1680"/>
            <a:chExt cx="1615" cy="1615"/>
          </a:xfrm>
        </p:grpSpPr>
        <p:sp>
          <p:nvSpPr>
            <p:cNvPr id="41043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4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46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4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48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3" name="Group 82"/>
          <p:cNvGrpSpPr>
            <a:grpSpLocks/>
          </p:cNvGrpSpPr>
          <p:nvPr/>
        </p:nvGrpSpPr>
        <p:grpSpPr bwMode="auto">
          <a:xfrm>
            <a:off x="251520" y="1988840"/>
            <a:ext cx="333375" cy="304800"/>
            <a:chOff x="2078" y="1680"/>
            <a:chExt cx="1615" cy="1615"/>
          </a:xfrm>
        </p:grpSpPr>
        <p:sp>
          <p:nvSpPr>
            <p:cNvPr id="46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9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0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1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52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27382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57166"/>
            <a:ext cx="6934200" cy="563562"/>
          </a:xfrm>
        </p:spPr>
        <p:txBody>
          <a:bodyPr/>
          <a:lstStyle/>
          <a:p>
            <a:r>
              <a:rPr lang="ru-RU" sz="3600" dirty="0"/>
              <a:t>в  процессе  работы цикловой подготовлены:</a:t>
            </a:r>
            <a:endParaRPr lang="en-US" sz="2000" dirty="0"/>
          </a:p>
        </p:txBody>
      </p:sp>
      <p:sp>
        <p:nvSpPr>
          <p:cNvPr id="73731" name="Freeform 3"/>
          <p:cNvSpPr>
            <a:spLocks noEditPoints="1"/>
          </p:cNvSpPr>
          <p:nvPr/>
        </p:nvSpPr>
        <p:spPr bwMode="gray">
          <a:xfrm>
            <a:off x="395536" y="198884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3760" name="Text Box 32"/>
          <p:cNvSpPr txBox="1">
            <a:spLocks noChangeArrowheads="1"/>
          </p:cNvSpPr>
          <p:nvPr/>
        </p:nvSpPr>
        <p:spPr bwMode="auto">
          <a:xfrm>
            <a:off x="5562600" y="4005064"/>
            <a:ext cx="3581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Продолжается работа над УИРС </a:t>
            </a:r>
          </a:p>
        </p:txBody>
      </p:sp>
      <p:sp>
        <p:nvSpPr>
          <p:cNvPr id="73763" name="Oval 35"/>
          <p:cNvSpPr>
            <a:spLocks noChangeArrowheads="1"/>
          </p:cNvSpPr>
          <p:nvPr/>
        </p:nvSpPr>
        <p:spPr bwMode="gray">
          <a:xfrm rot="-723406">
            <a:off x="3316288" y="4648200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64" name="Oval 36"/>
          <p:cNvSpPr>
            <a:spLocks noChangeArrowheads="1"/>
          </p:cNvSpPr>
          <p:nvPr/>
        </p:nvSpPr>
        <p:spPr bwMode="gray">
          <a:xfrm>
            <a:off x="3248025" y="342900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65" name="Oval 37"/>
          <p:cNvSpPr>
            <a:spLocks noChangeArrowheads="1"/>
          </p:cNvSpPr>
          <p:nvPr/>
        </p:nvSpPr>
        <p:spPr bwMode="gray">
          <a:xfrm>
            <a:off x="3268663" y="3438525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66" name="Oval 38"/>
          <p:cNvSpPr>
            <a:spLocks noChangeArrowheads="1"/>
          </p:cNvSpPr>
          <p:nvPr/>
        </p:nvSpPr>
        <p:spPr bwMode="gray">
          <a:xfrm>
            <a:off x="3286125" y="345440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67" name="Oval 39"/>
          <p:cNvSpPr>
            <a:spLocks noChangeArrowheads="1"/>
          </p:cNvSpPr>
          <p:nvPr/>
        </p:nvSpPr>
        <p:spPr bwMode="gray">
          <a:xfrm>
            <a:off x="3378200" y="3498850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68" name="Text Box 40"/>
          <p:cNvSpPr txBox="1">
            <a:spLocks noChangeArrowheads="1"/>
          </p:cNvSpPr>
          <p:nvPr/>
        </p:nvSpPr>
        <p:spPr bwMode="gray">
          <a:xfrm>
            <a:off x="3286116" y="3786190"/>
            <a:ext cx="16938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Продолжаемснимать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учебный фильм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69" name="Oval 41"/>
          <p:cNvSpPr>
            <a:spLocks noChangeArrowheads="1"/>
          </p:cNvSpPr>
          <p:nvPr/>
        </p:nvSpPr>
        <p:spPr bwMode="gray">
          <a:xfrm rot="-772996">
            <a:off x="1473200" y="4038600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770" name="Group 42"/>
          <p:cNvGrpSpPr>
            <a:grpSpLocks/>
          </p:cNvGrpSpPr>
          <p:nvPr/>
        </p:nvGrpSpPr>
        <p:grpSpPr bwMode="auto">
          <a:xfrm>
            <a:off x="1357905" y="3048000"/>
            <a:ext cx="1598029" cy="1441450"/>
            <a:chOff x="708" y="2112"/>
            <a:chExt cx="981" cy="860"/>
          </a:xfrm>
        </p:grpSpPr>
        <p:sp>
          <p:nvSpPr>
            <p:cNvPr id="73771" name="Oval 43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72" name="Oval 44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73" name="Oval 45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74" name="Oval 46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75" name="Text Box 47"/>
            <p:cNvSpPr txBox="1">
              <a:spLocks noChangeArrowheads="1"/>
            </p:cNvSpPr>
            <p:nvPr/>
          </p:nvSpPr>
          <p:spPr bwMode="gray">
            <a:xfrm>
              <a:off x="708" y="2339"/>
              <a:ext cx="981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Обновили </a:t>
              </a:r>
            </a:p>
            <a:p>
              <a:pPr algn="ctr" eaLnBrk="0" hangingPunct="0"/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стенды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73776" name="Oval 48"/>
          <p:cNvSpPr>
            <a:spLocks noChangeArrowheads="1"/>
          </p:cNvSpPr>
          <p:nvPr/>
        </p:nvSpPr>
        <p:spPr bwMode="gray">
          <a:xfrm>
            <a:off x="1295400" y="2282825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77" name="Oval 49"/>
          <p:cNvSpPr>
            <a:spLocks noChangeArrowheads="1"/>
          </p:cNvSpPr>
          <p:nvPr/>
        </p:nvSpPr>
        <p:spPr bwMode="gray">
          <a:xfrm>
            <a:off x="1371600" y="1676400"/>
            <a:ext cx="1023938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78" name="Oval 50"/>
          <p:cNvSpPr>
            <a:spLocks noChangeArrowheads="1"/>
          </p:cNvSpPr>
          <p:nvPr/>
        </p:nvSpPr>
        <p:spPr bwMode="gray">
          <a:xfrm>
            <a:off x="1384300" y="1681163"/>
            <a:ext cx="1258874" cy="124777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79" name="Oval 51"/>
          <p:cNvSpPr>
            <a:spLocks noChangeArrowheads="1"/>
          </p:cNvSpPr>
          <p:nvPr/>
        </p:nvSpPr>
        <p:spPr bwMode="gray">
          <a:xfrm>
            <a:off x="1395412" y="1692274"/>
            <a:ext cx="1176323" cy="123665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0" name="Oval 52"/>
          <p:cNvSpPr>
            <a:spLocks noChangeArrowheads="1"/>
          </p:cNvSpPr>
          <p:nvPr/>
        </p:nvSpPr>
        <p:spPr bwMode="gray">
          <a:xfrm>
            <a:off x="1449388" y="1717674"/>
            <a:ext cx="1193786" cy="121125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1" name="Text Box 53"/>
          <p:cNvSpPr txBox="1">
            <a:spLocks noChangeArrowheads="1"/>
          </p:cNvSpPr>
          <p:nvPr/>
        </p:nvSpPr>
        <p:spPr bwMode="gray">
          <a:xfrm>
            <a:off x="1357290" y="2000240"/>
            <a:ext cx="134716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Подготовлены 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Рефераты и 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презентации</a:t>
            </a:r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82" name="Oval 54"/>
          <p:cNvSpPr>
            <a:spLocks noChangeArrowheads="1"/>
          </p:cNvSpPr>
          <p:nvPr/>
        </p:nvSpPr>
        <p:spPr bwMode="gray">
          <a:xfrm>
            <a:off x="2562225" y="1752600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83" name="Oval 55"/>
          <p:cNvSpPr>
            <a:spLocks noChangeArrowheads="1"/>
          </p:cNvSpPr>
          <p:nvPr/>
        </p:nvSpPr>
        <p:spPr bwMode="gray">
          <a:xfrm>
            <a:off x="2684463" y="1219200"/>
            <a:ext cx="1030281" cy="85247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4" name="Oval 56"/>
          <p:cNvSpPr>
            <a:spLocks noChangeArrowheads="1"/>
          </p:cNvSpPr>
          <p:nvPr/>
        </p:nvSpPr>
        <p:spPr bwMode="gray">
          <a:xfrm>
            <a:off x="2693988" y="1222374"/>
            <a:ext cx="1020756" cy="92074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5" name="Oval 57"/>
          <p:cNvSpPr>
            <a:spLocks noChangeArrowheads="1"/>
          </p:cNvSpPr>
          <p:nvPr/>
        </p:nvSpPr>
        <p:spPr bwMode="gray">
          <a:xfrm>
            <a:off x="2714612" y="1285860"/>
            <a:ext cx="1014406" cy="84295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6" name="Oval 58"/>
          <p:cNvSpPr>
            <a:spLocks noChangeArrowheads="1"/>
          </p:cNvSpPr>
          <p:nvPr/>
        </p:nvSpPr>
        <p:spPr bwMode="gray">
          <a:xfrm>
            <a:off x="2736850" y="1247774"/>
            <a:ext cx="977894" cy="89534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7" name="Text Box 59"/>
          <p:cNvSpPr txBox="1">
            <a:spLocks noChangeArrowheads="1"/>
          </p:cNvSpPr>
          <p:nvPr/>
        </p:nvSpPr>
        <p:spPr bwMode="gray">
          <a:xfrm>
            <a:off x="2714612" y="1428736"/>
            <a:ext cx="10695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err="1"/>
              <a:t>Материа</a:t>
            </a:r>
            <a:r>
              <a:rPr lang="ru-RU" sz="1400" b="1" dirty="0"/>
              <a:t>-</a:t>
            </a:r>
          </a:p>
          <a:p>
            <a:r>
              <a:rPr lang="ru-RU" sz="1400" b="1" dirty="0" err="1"/>
              <a:t>лы</a:t>
            </a:r>
            <a:r>
              <a:rPr lang="ru-RU" sz="1400" b="1" dirty="0"/>
              <a:t> о ЗОЖ</a:t>
            </a:r>
          </a:p>
        </p:txBody>
      </p:sp>
      <p:pic>
        <p:nvPicPr>
          <p:cNvPr id="33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80132"/>
            <a:ext cx="1224136" cy="127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ЦК 7 Кибак\IMG_4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713989" cy="278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04"/>
            <a:ext cx="6934200" cy="563562"/>
          </a:xfrm>
        </p:spPr>
        <p:txBody>
          <a:bodyPr/>
          <a:lstStyle/>
          <a:p>
            <a:r>
              <a:rPr lang="ru-RU" sz="3600" dirty="0"/>
              <a:t>Регулярно обновляются</a:t>
            </a:r>
            <a:endParaRPr lang="en-US" sz="2000" dirty="0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gray">
          <a:xfrm rot="39573186">
            <a:off x="4806156" y="21883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3465783">
            <a:off x="4806157" y="43521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35969022">
            <a:off x="3586956" y="22645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 rot="7535209">
            <a:off x="3548856" y="431879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5384800" y="3316288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-10800000">
            <a:off x="2974975" y="3309938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gray">
          <a:xfrm>
            <a:off x="2720975" y="1547813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3376613" y="4805363"/>
            <a:ext cx="360362" cy="360362"/>
            <a:chOff x="2109" y="3612"/>
            <a:chExt cx="227" cy="227"/>
          </a:xfrm>
        </p:grpSpPr>
        <p:sp>
          <p:nvSpPr>
            <p:cNvPr id="512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652838" y="25003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gray">
          <a:xfrm>
            <a:off x="3646488" y="248443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779838" y="2627313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762375" y="2600325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51259" name="Group 59"/>
          <p:cNvGrpSpPr>
            <a:grpSpLocks/>
          </p:cNvGrpSpPr>
          <p:nvPr/>
        </p:nvGrpSpPr>
        <p:grpSpPr bwMode="auto">
          <a:xfrm>
            <a:off x="3863975" y="2711450"/>
            <a:ext cx="1522413" cy="1522413"/>
            <a:chOff x="2434" y="1708"/>
            <a:chExt cx="959" cy="959"/>
          </a:xfrm>
        </p:grpSpPr>
        <p:sp>
          <p:nvSpPr>
            <p:cNvPr id="51232" name="Oval 32"/>
            <p:cNvSpPr>
              <a:spLocks noChangeArrowheads="1"/>
            </p:cNvSpPr>
            <p:nvPr/>
          </p:nvSpPr>
          <p:spPr bwMode="gray">
            <a:xfrm>
              <a:off x="2434" y="170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gray">
            <a:xfrm>
              <a:off x="2448" y="172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gray">
            <a:xfrm>
              <a:off x="2459" y="172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gray">
            <a:xfrm>
              <a:off x="2469" y="173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6" name="Oval 36"/>
            <p:cNvSpPr>
              <a:spLocks noChangeArrowheads="1"/>
            </p:cNvSpPr>
            <p:nvPr/>
          </p:nvSpPr>
          <p:spPr bwMode="gray">
            <a:xfrm>
              <a:off x="2520" y="175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3857620" y="3143248"/>
            <a:ext cx="15712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</a:rPr>
              <a:t>Стенды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5743575" y="1533525"/>
            <a:ext cx="159723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/>
              <a:t>«</a:t>
            </a:r>
            <a:r>
              <a:rPr lang="en-US" sz="1600" b="1" dirty="0"/>
              <a:t>MICRIVITAE</a:t>
            </a:r>
            <a:r>
              <a:rPr lang="ru-RU" sz="1600" b="1" dirty="0"/>
              <a:t>»</a:t>
            </a:r>
          </a:p>
          <a:p>
            <a:pPr algn="r"/>
            <a:r>
              <a:rPr lang="ru-RU" sz="1600" b="1" dirty="0"/>
              <a:t>Каб.43</a:t>
            </a:r>
            <a:endParaRPr lang="en-US" sz="1600" dirty="0"/>
          </a:p>
          <a:p>
            <a:pPr algn="r"/>
            <a:endParaRPr lang="en-US" sz="1600" b="1" dirty="0"/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227171" y="1357298"/>
            <a:ext cx="313521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ru-RU" sz="1600" b="1" dirty="0"/>
              <a:t>«Уголок радиоэкологических</a:t>
            </a:r>
          </a:p>
          <a:p>
            <a:pPr algn="r" eaLnBrk="0" hangingPunct="0"/>
            <a:r>
              <a:rPr lang="ru-RU" sz="1600" b="1" dirty="0"/>
              <a:t> знаний»</a:t>
            </a:r>
          </a:p>
          <a:p>
            <a:pPr algn="r" eaLnBrk="0" hangingPunct="0"/>
            <a:r>
              <a:rPr lang="ru-RU" sz="1600" b="1" dirty="0"/>
              <a:t>Каб.43</a:t>
            </a:r>
            <a:endParaRPr lang="en-US" sz="1600" dirty="0"/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6657975" y="3286125"/>
            <a:ext cx="179190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«Исторический </a:t>
            </a:r>
          </a:p>
          <a:p>
            <a:pPr algn="ctr"/>
            <a:r>
              <a:rPr lang="ru-RU" sz="1600" b="1" dirty="0"/>
              <a:t>ракурс»</a:t>
            </a:r>
          </a:p>
          <a:p>
            <a:pPr algn="r"/>
            <a:r>
              <a:rPr lang="ru-RU" sz="800" b="1" dirty="0"/>
              <a:t>«</a:t>
            </a:r>
            <a:r>
              <a:rPr lang="ru-RU" sz="800" b="1" dirty="0" err="1"/>
              <a:t>Пинский</a:t>
            </a:r>
            <a:r>
              <a:rPr lang="ru-RU" sz="800" b="1" dirty="0"/>
              <a:t>  зональный </a:t>
            </a:r>
          </a:p>
          <a:p>
            <a:pPr algn="r"/>
            <a:r>
              <a:rPr lang="ru-RU" sz="800" b="1" dirty="0"/>
              <a:t>центр гигиены </a:t>
            </a:r>
          </a:p>
          <a:p>
            <a:pPr algn="r"/>
            <a:r>
              <a:rPr lang="ru-RU" sz="800" b="1" dirty="0"/>
              <a:t>и эпидемиологии»</a:t>
            </a:r>
          </a:p>
          <a:p>
            <a:pPr algn="ctr"/>
            <a:endParaRPr lang="en-US" sz="1600" b="1" dirty="0"/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5930664" y="4581128"/>
            <a:ext cx="233935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«Кружковая работа» </a:t>
            </a:r>
          </a:p>
          <a:p>
            <a:pPr algn="r"/>
            <a:r>
              <a:rPr lang="ru-RU" sz="1600" b="1" dirty="0"/>
              <a:t>Каб.43</a:t>
            </a:r>
            <a:endParaRPr lang="en-US" sz="1600" dirty="0"/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285720" y="3286124"/>
            <a:ext cx="230800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«Информационный»</a:t>
            </a:r>
          </a:p>
          <a:p>
            <a:pPr algn="r"/>
            <a:r>
              <a:rPr lang="ru-RU" sz="1600" b="1" dirty="0"/>
              <a:t>Каб.43</a:t>
            </a:r>
            <a:endParaRPr lang="en-US" sz="1600" dirty="0"/>
          </a:p>
          <a:p>
            <a:pPr algn="ctr"/>
            <a:endParaRPr lang="ru-RU" sz="1600" b="1" dirty="0"/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1110329" y="4714884"/>
            <a:ext cx="232243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«Информационный»</a:t>
            </a:r>
          </a:p>
          <a:p>
            <a:pPr algn="r"/>
            <a:r>
              <a:rPr lang="ru-RU" sz="1600" b="1" dirty="0">
                <a:latin typeface="+mn-lt"/>
                <a:cs typeface="Times New Roman" pitchFamily="18" charset="0"/>
              </a:rPr>
              <a:t>Каб.44</a:t>
            </a:r>
            <a:endParaRPr lang="en-US" sz="1600" b="1" dirty="0">
              <a:latin typeface="+mn-lt"/>
              <a:cs typeface="Times New Roman" pitchFamily="18" charset="0"/>
            </a:endParaRPr>
          </a:p>
          <a:p>
            <a:pPr algn="ctr"/>
            <a:endParaRPr lang="ru-RU" sz="800" b="1" dirty="0"/>
          </a:p>
        </p:txBody>
      </p:sp>
      <p:grpSp>
        <p:nvGrpSpPr>
          <p:cNvPr id="51244" name="Group 44"/>
          <p:cNvGrpSpPr>
            <a:grpSpLocks/>
          </p:cNvGrpSpPr>
          <p:nvPr/>
        </p:nvGrpSpPr>
        <p:grpSpPr bwMode="auto">
          <a:xfrm>
            <a:off x="2543175" y="3311525"/>
            <a:ext cx="360363" cy="360363"/>
            <a:chOff x="2109" y="3612"/>
            <a:chExt cx="227" cy="227"/>
          </a:xfrm>
        </p:grpSpPr>
        <p:sp>
          <p:nvSpPr>
            <p:cNvPr id="51245" name="Oval 4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6" name="Oval 46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47" name="Group 47"/>
          <p:cNvGrpSpPr>
            <a:grpSpLocks/>
          </p:cNvGrpSpPr>
          <p:nvPr/>
        </p:nvGrpSpPr>
        <p:grpSpPr bwMode="auto">
          <a:xfrm>
            <a:off x="3381375" y="1635125"/>
            <a:ext cx="360363" cy="360363"/>
            <a:chOff x="2109" y="3612"/>
            <a:chExt cx="227" cy="227"/>
          </a:xfrm>
        </p:grpSpPr>
        <p:sp>
          <p:nvSpPr>
            <p:cNvPr id="51248" name="Oval 4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9" name="Oval 4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50" name="Group 50"/>
          <p:cNvGrpSpPr>
            <a:grpSpLocks/>
          </p:cNvGrpSpPr>
          <p:nvPr/>
        </p:nvGrpSpPr>
        <p:grpSpPr bwMode="auto">
          <a:xfrm>
            <a:off x="5362575" y="1635125"/>
            <a:ext cx="360363" cy="360363"/>
            <a:chOff x="2109" y="3612"/>
            <a:chExt cx="227" cy="227"/>
          </a:xfrm>
        </p:grpSpPr>
        <p:sp>
          <p:nvSpPr>
            <p:cNvPr id="51251" name="Oval 5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2" name="Oval 5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53" name="Group 53"/>
          <p:cNvGrpSpPr>
            <a:grpSpLocks/>
          </p:cNvGrpSpPr>
          <p:nvPr/>
        </p:nvGrpSpPr>
        <p:grpSpPr bwMode="auto">
          <a:xfrm>
            <a:off x="6276975" y="3235325"/>
            <a:ext cx="360363" cy="360363"/>
            <a:chOff x="2109" y="3612"/>
            <a:chExt cx="227" cy="227"/>
          </a:xfrm>
        </p:grpSpPr>
        <p:sp>
          <p:nvSpPr>
            <p:cNvPr id="51254" name="Oval 54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5" name="Oval 55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56" name="Group 56"/>
          <p:cNvGrpSpPr>
            <a:grpSpLocks/>
          </p:cNvGrpSpPr>
          <p:nvPr/>
        </p:nvGrpSpPr>
        <p:grpSpPr bwMode="auto">
          <a:xfrm>
            <a:off x="5438775" y="4759325"/>
            <a:ext cx="360363" cy="360363"/>
            <a:chOff x="2109" y="3612"/>
            <a:chExt cx="227" cy="227"/>
          </a:xfrm>
        </p:grpSpPr>
        <p:sp>
          <p:nvSpPr>
            <p:cNvPr id="51257" name="Oval 5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8" name="Oval 5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8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780928"/>
            <a:ext cx="1584176" cy="152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" descr="embl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41784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642918"/>
            <a:ext cx="6934200" cy="563562"/>
          </a:xfrm>
        </p:spPr>
        <p:txBody>
          <a:bodyPr/>
          <a:lstStyle/>
          <a:p>
            <a:r>
              <a:rPr lang="ru-RU" dirty="0"/>
              <a:t>Подготовили и принимали активное участие в неделе цикловой комиссии №7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605479"/>
            <a:ext cx="7596336" cy="506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6038" y="764704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FF0000"/>
                </a:solidFill>
              </a:rPr>
              <a:t>«Собраться вместе — это начало. Держаться вместе — это прогресс. Работать вместе — это успех»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			Генри Форд</a:t>
            </a:r>
          </a:p>
        </p:txBody>
      </p:sp>
      <p:pic>
        <p:nvPicPr>
          <p:cNvPr id="5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24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6934200" cy="563562"/>
          </a:xfrm>
        </p:spPr>
        <p:txBody>
          <a:bodyPr/>
          <a:lstStyle/>
          <a:p>
            <a:pPr algn="ctr"/>
            <a:r>
              <a:rPr lang="ru-RU" dirty="0"/>
              <a:t>Основные направления деятельности: </a:t>
            </a:r>
            <a:r>
              <a:rPr lang="ru-RU" sz="2400" dirty="0"/>
              <a:t/>
            </a:r>
            <a:br>
              <a:rPr lang="ru-RU" sz="2400" dirty="0"/>
            </a:b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539552" y="980728"/>
            <a:ext cx="7729566" cy="5019675"/>
            <a:chOff x="576" y="774"/>
            <a:chExt cx="4608" cy="3162"/>
          </a:xfrm>
        </p:grpSpPr>
        <p:sp>
          <p:nvSpPr>
            <p:cNvPr id="56398" name="AutoShape 78"/>
            <p:cNvSpPr>
              <a:spLocks noChangeArrowheads="1"/>
            </p:cNvSpPr>
            <p:nvPr/>
          </p:nvSpPr>
          <p:spPr bwMode="gray">
            <a:xfrm>
              <a:off x="576" y="1948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88CE5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9" name="AutoShape 79"/>
            <p:cNvSpPr>
              <a:spLocks noChangeArrowheads="1"/>
            </p:cNvSpPr>
            <p:nvPr/>
          </p:nvSpPr>
          <p:spPr bwMode="gray">
            <a:xfrm>
              <a:off x="712" y="1858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B828"/>
                </a:gs>
                <a:gs pos="100000">
                  <a:srgbClr val="2F611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0" name="AutoShape 80"/>
            <p:cNvSpPr>
              <a:spLocks noChangeArrowheads="1"/>
            </p:cNvSpPr>
            <p:nvPr/>
          </p:nvSpPr>
          <p:spPr bwMode="gray">
            <a:xfrm flipH="1">
              <a:off x="1773" y="1903"/>
              <a:ext cx="45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1" name="AutoShape 81"/>
            <p:cNvSpPr>
              <a:spLocks noChangeArrowheads="1"/>
            </p:cNvSpPr>
            <p:nvPr/>
          </p:nvSpPr>
          <p:spPr bwMode="gray">
            <a:xfrm flipH="1">
              <a:off x="776" y="1903"/>
              <a:ext cx="46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2" name="AutoShape 82"/>
            <p:cNvSpPr>
              <a:spLocks noChangeArrowheads="1"/>
            </p:cNvSpPr>
            <p:nvPr/>
          </p:nvSpPr>
          <p:spPr bwMode="gray">
            <a:xfrm>
              <a:off x="2157" y="1677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D791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3" name="AutoShape 83"/>
            <p:cNvSpPr>
              <a:spLocks noChangeArrowheads="1"/>
            </p:cNvSpPr>
            <p:nvPr/>
          </p:nvSpPr>
          <p:spPr bwMode="gray">
            <a:xfrm>
              <a:off x="2293" y="1587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9133"/>
                </a:gs>
                <a:gs pos="100000">
                  <a:srgbClr val="D791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4" name="AutoShape 84"/>
            <p:cNvSpPr>
              <a:spLocks noChangeArrowheads="1"/>
            </p:cNvSpPr>
            <p:nvPr/>
          </p:nvSpPr>
          <p:spPr bwMode="gray">
            <a:xfrm flipH="1">
              <a:off x="3354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5" name="AutoShape 85"/>
            <p:cNvSpPr>
              <a:spLocks noChangeArrowheads="1"/>
            </p:cNvSpPr>
            <p:nvPr/>
          </p:nvSpPr>
          <p:spPr bwMode="gray">
            <a:xfrm flipH="1">
              <a:off x="2358" y="1632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6" name="AutoShape 86"/>
            <p:cNvSpPr>
              <a:spLocks noChangeArrowheads="1"/>
            </p:cNvSpPr>
            <p:nvPr/>
          </p:nvSpPr>
          <p:spPr bwMode="gray">
            <a:xfrm>
              <a:off x="3738" y="136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4B71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7" name="AutoShape 87"/>
            <p:cNvSpPr>
              <a:spLocks noChangeArrowheads="1"/>
            </p:cNvSpPr>
            <p:nvPr/>
          </p:nvSpPr>
          <p:spPr bwMode="gray">
            <a:xfrm>
              <a:off x="3874" y="1271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D8CE5"/>
                </a:gs>
                <a:gs pos="100000">
                  <a:srgbClr val="6D8CE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8" name="AutoShape 88"/>
            <p:cNvSpPr>
              <a:spLocks noChangeArrowheads="1"/>
            </p:cNvSpPr>
            <p:nvPr/>
          </p:nvSpPr>
          <p:spPr bwMode="gray">
            <a:xfrm flipH="1">
              <a:off x="4936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9" name="AutoShape 89"/>
            <p:cNvSpPr>
              <a:spLocks noChangeArrowheads="1"/>
            </p:cNvSpPr>
            <p:nvPr/>
          </p:nvSpPr>
          <p:spPr bwMode="gray">
            <a:xfrm flipH="1">
              <a:off x="3939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0" name="Freeform 90"/>
            <p:cNvSpPr>
              <a:spLocks/>
            </p:cNvSpPr>
            <p:nvPr/>
          </p:nvSpPr>
          <p:spPr bwMode="gray">
            <a:xfrm>
              <a:off x="1570" y="1090"/>
              <a:ext cx="924" cy="729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88CE58">
                    <a:gamma/>
                    <a:tint val="90980"/>
                    <a:invGamma/>
                    <a:alpha val="32001"/>
                  </a:srgbClr>
                </a:gs>
                <a:gs pos="100000">
                  <a:srgbClr val="88CE58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1" name="Freeform 91"/>
            <p:cNvSpPr>
              <a:spLocks/>
            </p:cNvSpPr>
            <p:nvPr/>
          </p:nvSpPr>
          <p:spPr bwMode="gray">
            <a:xfrm>
              <a:off x="3196" y="774"/>
              <a:ext cx="924" cy="72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AD83EB">
                    <a:gamma/>
                    <a:tint val="90980"/>
                    <a:invGamma/>
                    <a:alpha val="32001"/>
                  </a:srgbClr>
                </a:gs>
                <a:gs pos="100000">
                  <a:srgbClr val="AD83EB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2" name="Text Box 92"/>
            <p:cNvSpPr txBox="1">
              <a:spLocks noChangeArrowheads="1"/>
            </p:cNvSpPr>
            <p:nvPr/>
          </p:nvSpPr>
          <p:spPr bwMode="gray">
            <a:xfrm>
              <a:off x="882" y="1842"/>
              <a:ext cx="11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3" name="Text Box 93"/>
            <p:cNvSpPr txBox="1">
              <a:spLocks noChangeArrowheads="1"/>
            </p:cNvSpPr>
            <p:nvPr/>
          </p:nvSpPr>
          <p:spPr bwMode="gray">
            <a:xfrm>
              <a:off x="2466" y="1572"/>
              <a:ext cx="11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4" name="Text Box 94"/>
            <p:cNvSpPr txBox="1">
              <a:spLocks noChangeArrowheads="1"/>
            </p:cNvSpPr>
            <p:nvPr/>
          </p:nvSpPr>
          <p:spPr bwMode="gray">
            <a:xfrm>
              <a:off x="4050" y="1260"/>
              <a:ext cx="11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5" name="Text Box 95"/>
            <p:cNvSpPr txBox="1">
              <a:spLocks noChangeArrowheads="1"/>
            </p:cNvSpPr>
            <p:nvPr/>
          </p:nvSpPr>
          <p:spPr bwMode="gray">
            <a:xfrm>
              <a:off x="624" y="2112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6416" name="Text Box 96"/>
            <p:cNvSpPr txBox="1">
              <a:spLocks noChangeArrowheads="1"/>
            </p:cNvSpPr>
            <p:nvPr/>
          </p:nvSpPr>
          <p:spPr bwMode="gray">
            <a:xfrm>
              <a:off x="2208" y="1824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56417" name="Text Box 97"/>
            <p:cNvSpPr txBox="1">
              <a:spLocks noChangeArrowheads="1"/>
            </p:cNvSpPr>
            <p:nvPr/>
          </p:nvSpPr>
          <p:spPr bwMode="gray">
            <a:xfrm>
              <a:off x="3792" y="1488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214678" y="2643182"/>
            <a:ext cx="228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Повышение эффективности педагогической деятельности преподавателей через разработку и использование на учебных  занятиях современных  образовательных технологий и методов обучения и воспитания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57884" y="2143116"/>
            <a:ext cx="2458532" cy="238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Организация исследовательской деятельности учащихся с использованием современных технических средств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307181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Совершенство-вание</a:t>
            </a:r>
            <a:r>
              <a:rPr lang="ru-RU" sz="2000" b="1" dirty="0"/>
              <a:t> учебных комплексов по дисциплинам </a:t>
            </a:r>
          </a:p>
        </p:txBody>
      </p:sp>
      <p:pic>
        <p:nvPicPr>
          <p:cNvPr id="30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0459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" descr="embl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27382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7"/>
          <p:cNvGrpSpPr>
            <a:grpSpLocks noGrp="1"/>
          </p:cNvGrpSpPr>
          <p:nvPr/>
        </p:nvGrpSpPr>
        <p:grpSpPr bwMode="auto">
          <a:xfrm>
            <a:off x="323528" y="620688"/>
            <a:ext cx="8305800" cy="4724400"/>
            <a:chOff x="576" y="774"/>
            <a:chExt cx="4608" cy="3162"/>
          </a:xfrm>
        </p:grpSpPr>
        <p:sp>
          <p:nvSpPr>
            <p:cNvPr id="6" name="AutoShape 78"/>
            <p:cNvSpPr>
              <a:spLocks noChangeArrowheads="1"/>
            </p:cNvSpPr>
            <p:nvPr/>
          </p:nvSpPr>
          <p:spPr bwMode="gray">
            <a:xfrm>
              <a:off x="576" y="1948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88CE5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79"/>
            <p:cNvSpPr>
              <a:spLocks noChangeArrowheads="1"/>
            </p:cNvSpPr>
            <p:nvPr/>
          </p:nvSpPr>
          <p:spPr bwMode="gray">
            <a:xfrm>
              <a:off x="712" y="1858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B828"/>
                </a:gs>
                <a:gs pos="100000">
                  <a:srgbClr val="2F611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80"/>
            <p:cNvSpPr>
              <a:spLocks noChangeArrowheads="1"/>
            </p:cNvSpPr>
            <p:nvPr/>
          </p:nvSpPr>
          <p:spPr bwMode="gray">
            <a:xfrm flipH="1">
              <a:off x="1773" y="1903"/>
              <a:ext cx="45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81"/>
            <p:cNvSpPr>
              <a:spLocks noChangeArrowheads="1"/>
            </p:cNvSpPr>
            <p:nvPr/>
          </p:nvSpPr>
          <p:spPr bwMode="gray">
            <a:xfrm flipH="1">
              <a:off x="776" y="1903"/>
              <a:ext cx="46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82"/>
            <p:cNvSpPr>
              <a:spLocks noChangeArrowheads="1"/>
            </p:cNvSpPr>
            <p:nvPr/>
          </p:nvSpPr>
          <p:spPr bwMode="gray">
            <a:xfrm>
              <a:off x="2157" y="1677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D791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83"/>
            <p:cNvSpPr>
              <a:spLocks noChangeArrowheads="1"/>
            </p:cNvSpPr>
            <p:nvPr/>
          </p:nvSpPr>
          <p:spPr bwMode="gray">
            <a:xfrm>
              <a:off x="2293" y="1587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9133"/>
                </a:gs>
                <a:gs pos="100000">
                  <a:srgbClr val="D791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84"/>
            <p:cNvSpPr>
              <a:spLocks noChangeArrowheads="1"/>
            </p:cNvSpPr>
            <p:nvPr/>
          </p:nvSpPr>
          <p:spPr bwMode="gray">
            <a:xfrm flipH="1">
              <a:off x="3354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85"/>
            <p:cNvSpPr>
              <a:spLocks noChangeArrowheads="1"/>
            </p:cNvSpPr>
            <p:nvPr/>
          </p:nvSpPr>
          <p:spPr bwMode="gray">
            <a:xfrm flipH="1">
              <a:off x="2358" y="1632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86"/>
            <p:cNvSpPr>
              <a:spLocks noChangeArrowheads="1"/>
            </p:cNvSpPr>
            <p:nvPr/>
          </p:nvSpPr>
          <p:spPr bwMode="gray">
            <a:xfrm>
              <a:off x="3738" y="136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4B71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87"/>
            <p:cNvSpPr>
              <a:spLocks noChangeArrowheads="1"/>
            </p:cNvSpPr>
            <p:nvPr/>
          </p:nvSpPr>
          <p:spPr bwMode="gray">
            <a:xfrm>
              <a:off x="3874" y="1271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D8CE5"/>
                </a:gs>
                <a:gs pos="100000">
                  <a:srgbClr val="6D8CE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88"/>
            <p:cNvSpPr>
              <a:spLocks noChangeArrowheads="1"/>
            </p:cNvSpPr>
            <p:nvPr/>
          </p:nvSpPr>
          <p:spPr bwMode="gray">
            <a:xfrm flipH="1">
              <a:off x="4936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89"/>
            <p:cNvSpPr>
              <a:spLocks noChangeArrowheads="1"/>
            </p:cNvSpPr>
            <p:nvPr/>
          </p:nvSpPr>
          <p:spPr bwMode="gray">
            <a:xfrm flipH="1">
              <a:off x="3939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gray">
            <a:xfrm>
              <a:off x="1570" y="1090"/>
              <a:ext cx="924" cy="729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88CE58">
                    <a:gamma/>
                    <a:tint val="90980"/>
                    <a:invGamma/>
                    <a:alpha val="32001"/>
                  </a:srgbClr>
                </a:gs>
                <a:gs pos="100000">
                  <a:srgbClr val="88CE58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gray">
            <a:xfrm>
              <a:off x="3196" y="774"/>
              <a:ext cx="924" cy="72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AD83EB">
                    <a:gamma/>
                    <a:tint val="90980"/>
                    <a:invGamma/>
                    <a:alpha val="32001"/>
                  </a:srgbClr>
                </a:gs>
                <a:gs pos="100000">
                  <a:srgbClr val="AD83EB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92"/>
            <p:cNvSpPr txBox="1">
              <a:spLocks noChangeArrowheads="1"/>
            </p:cNvSpPr>
            <p:nvPr/>
          </p:nvSpPr>
          <p:spPr bwMode="gray">
            <a:xfrm>
              <a:off x="882" y="1842"/>
              <a:ext cx="11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 Box 93"/>
            <p:cNvSpPr txBox="1">
              <a:spLocks noChangeArrowheads="1"/>
            </p:cNvSpPr>
            <p:nvPr/>
          </p:nvSpPr>
          <p:spPr bwMode="gray">
            <a:xfrm>
              <a:off x="2466" y="1572"/>
              <a:ext cx="11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 Box 94"/>
            <p:cNvSpPr txBox="1">
              <a:spLocks noChangeArrowheads="1"/>
            </p:cNvSpPr>
            <p:nvPr/>
          </p:nvSpPr>
          <p:spPr bwMode="gray">
            <a:xfrm>
              <a:off x="4050" y="1260"/>
              <a:ext cx="11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 Box 95"/>
            <p:cNvSpPr txBox="1">
              <a:spLocks noChangeArrowheads="1"/>
            </p:cNvSpPr>
            <p:nvPr/>
          </p:nvSpPr>
          <p:spPr bwMode="gray">
            <a:xfrm>
              <a:off x="624" y="2112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96"/>
            <p:cNvSpPr txBox="1">
              <a:spLocks noChangeArrowheads="1"/>
            </p:cNvSpPr>
            <p:nvPr/>
          </p:nvSpPr>
          <p:spPr bwMode="gray">
            <a:xfrm>
              <a:off x="2208" y="1824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25" name="Text Box 97"/>
            <p:cNvSpPr txBox="1">
              <a:spLocks noChangeArrowheads="1"/>
            </p:cNvSpPr>
            <p:nvPr/>
          </p:nvSpPr>
          <p:spPr bwMode="gray">
            <a:xfrm>
              <a:off x="3792" y="1488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67544" y="2564904"/>
            <a:ext cx="2430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Повышение профессионального уровня преподавателей дисциплин цикла по эффективному использованию информационно-коммуникационных технологий в профессиональной деятельности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2276872"/>
            <a:ext cx="2574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Подготовка квалифицированных конкурентоспособных специалистов со средним специальным образованием</a:t>
            </a:r>
          </a:p>
        </p:txBody>
      </p:sp>
      <p:pic>
        <p:nvPicPr>
          <p:cNvPr id="28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238328"/>
            <a:ext cx="1619672" cy="1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8800"/>
            <a:ext cx="218062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состав комиссии входят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err="1">
                <a:solidFill>
                  <a:schemeClr val="tx1"/>
                </a:solidFill>
              </a:rPr>
              <a:t>Поживилко</a:t>
            </a:r>
            <a:r>
              <a:rPr lang="ru-RU" sz="3200" dirty="0">
                <a:solidFill>
                  <a:schemeClr val="tx1"/>
                </a:solidFill>
              </a:rPr>
              <a:t> Дина Викторовна</a:t>
            </a:r>
          </a:p>
          <a:p>
            <a:r>
              <a:rPr lang="ru-RU" sz="3200" dirty="0">
                <a:solidFill>
                  <a:schemeClr val="tx1"/>
                </a:solidFill>
              </a:rPr>
              <a:t>Роля Галина Ивановна</a:t>
            </a:r>
          </a:p>
          <a:p>
            <a:r>
              <a:rPr lang="ru-RU" sz="3200" dirty="0" err="1" smtClean="0">
                <a:solidFill>
                  <a:schemeClr val="tx1"/>
                </a:solidFill>
              </a:rPr>
              <a:t>Литвинчук</a:t>
            </a:r>
            <a:r>
              <a:rPr lang="ru-RU" sz="3200" dirty="0" smtClean="0">
                <a:solidFill>
                  <a:schemeClr val="tx1"/>
                </a:solidFill>
              </a:rPr>
              <a:t> Людмила Григорьевна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 err="1">
                <a:solidFill>
                  <a:schemeClr val="tx1"/>
                </a:solidFill>
              </a:rPr>
              <a:t>Крачко</a:t>
            </a:r>
            <a:r>
              <a:rPr lang="ru-RU" sz="3200" dirty="0">
                <a:solidFill>
                  <a:schemeClr val="tx1"/>
                </a:solidFill>
              </a:rPr>
              <a:t> Вероника </a:t>
            </a:r>
            <a:r>
              <a:rPr lang="ru-RU" sz="3200" dirty="0" smtClean="0">
                <a:solidFill>
                  <a:schemeClr val="tx1"/>
                </a:solidFill>
              </a:rPr>
              <a:t>Адамовна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Жук Юлия Александровна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382344"/>
            <a:ext cx="1475656" cy="1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Поживилко</a:t>
            </a:r>
            <a:r>
              <a:rPr lang="ru-RU" b="1" dirty="0"/>
              <a:t> Дина Викторовна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484784"/>
            <a:ext cx="4248472" cy="438194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Пе</a:t>
            </a:r>
            <a:r>
              <a:rPr lang="ru-RU" sz="2800" b="1" dirty="0" smtClean="0"/>
              <a:t>рвая педагогическая квалификационная категория</a:t>
            </a:r>
            <a:endParaRPr lang="ru-RU" sz="28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4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П</a:t>
            </a:r>
            <a:r>
              <a:rPr lang="ru-RU" sz="2800" b="1" dirty="0" smtClean="0"/>
              <a:t>реподаваемая дисциплина: </a:t>
            </a:r>
            <a:r>
              <a:rPr lang="ru-RU" sz="2800" b="1" dirty="0"/>
              <a:t>«Гематологические и общеклинические </a:t>
            </a:r>
            <a:r>
              <a:rPr lang="ru-RU" sz="2800" b="1" dirty="0" smtClean="0"/>
              <a:t>исследования</a:t>
            </a:r>
            <a:r>
              <a:rPr lang="ru-RU" sz="2800" b="1" dirty="0"/>
              <a:t>»</a:t>
            </a:r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843910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Председатель цикловой </a:t>
            </a:r>
            <a:r>
              <a:rPr lang="ru-RU" sz="2000" b="1" dirty="0" err="1" smtClean="0">
                <a:solidFill>
                  <a:srgbClr val="FF0000"/>
                </a:solidFill>
              </a:rPr>
              <a:t>комиссии;заведующая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>
                <a:solidFill>
                  <a:srgbClr val="FF0000"/>
                </a:solidFill>
              </a:rPr>
              <a:t>учебной лабораторией №43</a:t>
            </a:r>
          </a:p>
        </p:txBody>
      </p:sp>
      <p:pic>
        <p:nvPicPr>
          <p:cNvPr id="6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338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Downloads\1636571339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7670"/>
            <a:ext cx="3348372" cy="46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9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84" y="32405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Жук </a:t>
            </a:r>
            <a:r>
              <a:rPr lang="ru-RU" b="1" dirty="0"/>
              <a:t>Юлия </a:t>
            </a:r>
            <a:r>
              <a:rPr lang="ru-RU" b="1" dirty="0" smtClean="0"/>
              <a:t>Александровна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43204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Без  квалификационной категории </a:t>
            </a:r>
            <a:endParaRPr lang="ru-RU" sz="24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Преподаваемые </a:t>
            </a:r>
            <a:r>
              <a:rPr lang="ru-RU" sz="2400" b="1" dirty="0">
                <a:solidFill>
                  <a:schemeClr val="tx2"/>
                </a:solidFill>
              </a:rPr>
              <a:t>дисциплины: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«Микробиология </a:t>
            </a:r>
            <a:r>
              <a:rPr lang="ru-RU" sz="2000" b="1" dirty="0" smtClean="0">
                <a:solidFill>
                  <a:schemeClr val="tx2"/>
                </a:solidFill>
              </a:rPr>
              <a:t>и микробиологические</a:t>
            </a:r>
            <a:endParaRPr lang="ru-RU" sz="20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исследования», </a:t>
            </a:r>
            <a:endParaRPr lang="ru-RU" sz="20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tx2"/>
                </a:solidFill>
              </a:rPr>
              <a:t>«Биохимия </a:t>
            </a:r>
            <a:r>
              <a:rPr lang="ru-RU" sz="2000" b="1" dirty="0" smtClean="0">
                <a:solidFill>
                  <a:schemeClr val="tx2"/>
                </a:solidFill>
              </a:rPr>
              <a:t>и клинико-биохимические исследования», </a:t>
            </a:r>
            <a:endParaRPr lang="ru-RU" sz="20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tx2"/>
                </a:solidFill>
              </a:rPr>
              <a:t>«Гистология </a:t>
            </a:r>
            <a:r>
              <a:rPr lang="ru-RU" sz="2000" b="1" dirty="0" smtClean="0">
                <a:solidFill>
                  <a:schemeClr val="tx2"/>
                </a:solidFill>
              </a:rPr>
              <a:t>и гистологические      исследования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7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338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80" b="18780"/>
          <a:stretch/>
        </p:blipFill>
        <p:spPr bwMode="auto">
          <a:xfrm>
            <a:off x="5004048" y="1052736"/>
            <a:ext cx="31703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6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 algn="ctr"/>
            <a:r>
              <a:rPr lang="ru-RU" b="1" dirty="0" err="1"/>
              <a:t>Крачко</a:t>
            </a:r>
            <a:r>
              <a:rPr lang="ru-RU" b="1" dirty="0"/>
              <a:t> Вероника Адамовна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523" y="1484784"/>
            <a:ext cx="4532860" cy="41764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В</a:t>
            </a:r>
            <a:r>
              <a:rPr lang="ru-RU" sz="2400" b="1" dirty="0" smtClean="0"/>
              <a:t>ысшая </a:t>
            </a:r>
            <a:r>
              <a:rPr lang="ru-RU" sz="2400" b="1" dirty="0"/>
              <a:t>педагогическая </a:t>
            </a:r>
            <a:r>
              <a:rPr lang="ru-RU" sz="2400" b="1" dirty="0" smtClean="0"/>
              <a:t>квалификационная категория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Преподаваемые </a:t>
            </a:r>
            <a:r>
              <a:rPr lang="ru-RU" sz="2400" b="1" dirty="0"/>
              <a:t>дисциплины: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«Микробиология, вирусология, иммунология», «Медицинская генетика»</a:t>
            </a:r>
            <a:endParaRPr lang="ru-RU" sz="2400" b="1" dirty="0"/>
          </a:p>
        </p:txBody>
      </p:sp>
      <p:pic>
        <p:nvPicPr>
          <p:cNvPr id="5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338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16366578757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10732" r="13708" b="27837"/>
          <a:stretch/>
        </p:blipFill>
        <p:spPr bwMode="auto">
          <a:xfrm>
            <a:off x="453828" y="1268760"/>
            <a:ext cx="3878992" cy="428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Роля Галина Ивановна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268760"/>
            <a:ext cx="4222884" cy="436510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Первая  педагогическая квалификационная категория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/>
              <a:t> Преподаваемая </a:t>
            </a:r>
            <a:r>
              <a:rPr lang="ru-RU" sz="2400" b="1" dirty="0"/>
              <a:t>дисциплина: «Медицинская паразитология  </a:t>
            </a:r>
            <a:endParaRPr lang="ru-RU" sz="24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и</a:t>
            </a:r>
            <a:r>
              <a:rPr lang="ru-RU" sz="2400" b="1" dirty="0" smtClean="0"/>
              <a:t> </a:t>
            </a:r>
            <a:r>
              <a:rPr lang="ru-RU" sz="2400" b="1" dirty="0"/>
              <a:t>энтомологией</a:t>
            </a:r>
            <a:r>
              <a:rPr lang="ru-RU" sz="2400" b="1" dirty="0" smtClean="0"/>
              <a:t>», «Техника лабораторных работ», «Защита населения от чрезвычайных ситуаций», «Общественное здоровье и здравоохранение»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851292"/>
            <a:ext cx="716428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</a:rPr>
              <a:t>Заведующая  учебной лабораторией №44</a:t>
            </a:r>
          </a:p>
        </p:txBody>
      </p:sp>
      <p:pic>
        <p:nvPicPr>
          <p:cNvPr id="6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338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16363950149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4" t="24032" r="28507" b="27470"/>
          <a:stretch/>
        </p:blipFill>
        <p:spPr bwMode="auto">
          <a:xfrm>
            <a:off x="179513" y="1124744"/>
            <a:ext cx="4392488" cy="472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7892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90l">
  <a:themeElements>
    <a:clrScheme name="Тема Offic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cdb2004190l</Template>
  <TotalTime>384</TotalTime>
  <Words>506</Words>
  <Application>Microsoft Office PowerPoint</Application>
  <PresentationFormat>Экран (4:3)</PresentationFormat>
  <Paragraphs>108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cdb2004190l</vt:lpstr>
      <vt:lpstr>цикловая комиссия №7  Микробиологии, вирусологии, иммунологии; техники лабораторных работ, аналитической химии, гистологии и гистологических исследований, медицинской паразитологии  и энтомологии,  гематологических и общеклинических исследований, биохимии и клинико-биохимических исследований, микробиологии и микробиологических исследований, гигиены и санитарно-гигиенических исследований </vt:lpstr>
      <vt:lpstr>Единая методическая тема: </vt:lpstr>
      <vt:lpstr>Основные направления деятельности:  </vt:lpstr>
      <vt:lpstr>Презентация PowerPoint</vt:lpstr>
      <vt:lpstr>В состав комиссии входят </vt:lpstr>
      <vt:lpstr>Поживилко Дина Викторовна</vt:lpstr>
      <vt:lpstr>Жук Юлия Александровна</vt:lpstr>
      <vt:lpstr>Крачко Вероника Адамовна</vt:lpstr>
      <vt:lpstr>Роля Галина Ивановна </vt:lpstr>
      <vt:lpstr>            Литвинчук Людмила  Григорьевна</vt:lpstr>
      <vt:lpstr>Практические умения и навыки учащиеся отрабатывают на базах практического здравоохранения:</vt:lpstr>
      <vt:lpstr>Практические умения и навыки учащиеся отрабатывают на базах практического здравоохранения:</vt:lpstr>
      <vt:lpstr>Практические умения и навыки учащиеся отрабатывают на базах практического здравоохранения:</vt:lpstr>
      <vt:lpstr>Для подготовки высококвалифицированных кадров цикловая комиссия располагает лабораториями  № 43 и 44</vt:lpstr>
      <vt:lpstr>При лабораториях организованы кружки, деятельность которых направлена на расширение кругозора, совершенствование профессиональных навыков, раскрытие творческих способностей  учащихся. </vt:lpstr>
      <vt:lpstr>По итогам работы кружка ежегодно организуются выставки реферативных и творческих работ учащихся</vt:lpstr>
      <vt:lpstr>Творческие работы учащихся</vt:lpstr>
      <vt:lpstr>Анализ успеваемости учащихся</vt:lpstr>
      <vt:lpstr>ЗАДАЧИ:</vt:lpstr>
      <vt:lpstr>в  процессе  работы цикловой подготовлены:</vt:lpstr>
      <vt:lpstr>Регулярно обновляются</vt:lpstr>
      <vt:lpstr>Подготовили и принимали активное участие в неделе цикловой комиссии №7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Администратор</cp:lastModifiedBy>
  <cp:revision>86</cp:revision>
  <dcterms:created xsi:type="dcterms:W3CDTF">2017-06-03T10:44:46Z</dcterms:created>
  <dcterms:modified xsi:type="dcterms:W3CDTF">2023-02-17T10:18:52Z</dcterms:modified>
</cp:coreProperties>
</file>