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7" r:id="rId3"/>
    <p:sldId id="257" r:id="rId4"/>
    <p:sldId id="258" r:id="rId5"/>
    <p:sldId id="259" r:id="rId6"/>
    <p:sldId id="260" r:id="rId7"/>
    <p:sldId id="269" r:id="rId8"/>
    <p:sldId id="261" r:id="rId9"/>
    <p:sldId id="262" r:id="rId10"/>
    <p:sldId id="263" r:id="rId11"/>
    <p:sldId id="264" r:id="rId12"/>
    <p:sldId id="265" r:id="rId13"/>
    <p:sldId id="288" r:id="rId14"/>
    <p:sldId id="266" r:id="rId15"/>
    <p:sldId id="271" r:id="rId16"/>
    <p:sldId id="275" r:id="rId17"/>
    <p:sldId id="278" r:id="rId18"/>
    <p:sldId id="273" r:id="rId19"/>
    <p:sldId id="276" r:id="rId20"/>
    <p:sldId id="274" r:id="rId21"/>
    <p:sldId id="279" r:id="rId22"/>
    <p:sldId id="277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6" r:id="rId31"/>
  </p:sldIdLst>
  <p:sldSz cx="14630400" cy="8229600"/>
  <p:notesSz cx="8229600" cy="14630400"/>
  <p:embeddedFontLst>
    <p:embeddedFont>
      <p:font typeface="Monotype Corsiva" panose="03010101010201010101" pitchFamily="66" charset="0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bin" panose="020B0604020202020204" charset="0"/>
      <p:regular r:id="rId38"/>
    </p:embeddedFont>
    <p:embeddedFont>
      <p:font typeface="Wingdings 2" panose="05020102010507070707" pitchFamily="18" charset="2"/>
      <p:regular r:id="rId39"/>
    </p:embeddedFont>
    <p:embeddedFont>
      <p:font typeface="Unbounded" panose="020B0604020202020204" charset="-52"/>
      <p:regular r:id="rId40"/>
    </p:embeddedFont>
    <p:embeddedFont>
      <p:font typeface="Franklin Gothic Book" panose="020B0503020102020204" pitchFamily="34" charset="0"/>
      <p:regular r:id="rId41"/>
      <p: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276" y="15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029C1-2A7B-4021-8EB7-997C04A699EE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9CD24-18C5-4077-A73F-C1A63D641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26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05493" y="1475645"/>
            <a:ext cx="7415927" cy="2004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850"/>
              </a:lnSpc>
              <a:buNone/>
            </a:pPr>
            <a:r>
              <a:rPr lang="en-US" sz="6300" dirty="0">
                <a:solidFill>
                  <a:srgbClr val="FF00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Цикловая комиссия №3</a:t>
            </a:r>
            <a:endParaRPr lang="en-US" sz="6300" dirty="0">
              <a:solidFill>
                <a:srgbClr val="FF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5456339" y="3916570"/>
            <a:ext cx="9174061" cy="43130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txBody>
          <a:bodyPr wrap="square" lIns="0" tIns="0" rIns="0" bIns="0" rtlCol="0" anchor="t"/>
          <a:lstStyle/>
          <a:p>
            <a:pPr algn="ctr">
              <a:lnSpc>
                <a:spcPts val="3100"/>
              </a:lnSpc>
            </a:pPr>
            <a:r>
              <a:rPr lang="ru-RU" sz="2800" b="1" dirty="0">
                <a:latin typeface="Cabin" pitchFamily="34" charset="0"/>
                <a:ea typeface="Cabin" pitchFamily="34" charset="-122"/>
                <a:cs typeface="Cabin" pitchFamily="34" charset="-120"/>
              </a:rPr>
              <a:t>общественного здоровья и здравоохранения; </a:t>
            </a:r>
            <a:endParaRPr lang="ru-RU" sz="2800" b="1" dirty="0" smtClean="0"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algn="ctr">
              <a:lnSpc>
                <a:spcPts val="3100"/>
              </a:lnSpc>
            </a:pPr>
            <a:r>
              <a:rPr lang="ru-RU" sz="2800" b="1" dirty="0" smtClean="0">
                <a:latin typeface="Cabin" pitchFamily="34" charset="0"/>
                <a:ea typeface="Cabin" pitchFamily="34" charset="-122"/>
                <a:cs typeface="Cabin" pitchFamily="34" charset="-120"/>
              </a:rPr>
              <a:t>медицинской </a:t>
            </a:r>
            <a:r>
              <a:rPr lang="ru-RU" sz="2800" b="1" dirty="0">
                <a:latin typeface="Cabin" pitchFamily="34" charset="0"/>
                <a:ea typeface="Cabin" pitchFamily="34" charset="-122"/>
                <a:cs typeface="Cabin" pitchFamily="34" charset="-120"/>
              </a:rPr>
              <a:t>психологии, этики </a:t>
            </a:r>
            <a:r>
              <a:rPr lang="ru-RU" sz="2800" b="1" dirty="0" smtClean="0">
                <a:latin typeface="Cabin" pitchFamily="34" charset="0"/>
                <a:ea typeface="Cabin" pitchFamily="34" charset="-122"/>
                <a:cs typeface="Cabin" pitchFamily="34" charset="-120"/>
              </a:rPr>
              <a:t>и </a:t>
            </a:r>
            <a:r>
              <a:rPr lang="ru-RU" sz="2800" b="1" dirty="0">
                <a:latin typeface="Cabin" pitchFamily="34" charset="0"/>
                <a:ea typeface="Cabin" pitchFamily="34" charset="-122"/>
                <a:cs typeface="Cabin" pitchFamily="34" charset="-120"/>
              </a:rPr>
              <a:t>деонтологии; психологии, медицинской этики и деонтологии; </a:t>
            </a:r>
            <a:r>
              <a:rPr lang="ru-RU" sz="2800" b="1" dirty="0" smtClean="0">
                <a:latin typeface="Cabin" pitchFamily="34" charset="0"/>
                <a:ea typeface="Cabin" pitchFamily="34" charset="-122"/>
                <a:cs typeface="Cabin" pitchFamily="34" charset="-120"/>
              </a:rPr>
              <a:t> профессиональных </a:t>
            </a:r>
            <a:r>
              <a:rPr lang="ru-RU" sz="2800" b="1" dirty="0">
                <a:latin typeface="Cabin" pitchFamily="34" charset="0"/>
                <a:ea typeface="Cabin" pitchFamily="34" charset="-122"/>
                <a:cs typeface="Cabin" pitchFamily="34" charset="-120"/>
              </a:rPr>
              <a:t>коммуникаций в медицине; </a:t>
            </a:r>
            <a:endParaRPr lang="ru-RU" sz="2800" b="1" dirty="0" smtClean="0"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algn="ctr">
              <a:lnSpc>
                <a:spcPts val="3100"/>
              </a:lnSpc>
            </a:pPr>
            <a:r>
              <a:rPr lang="ru-RU" sz="2800" b="1" dirty="0" smtClean="0">
                <a:latin typeface="Cabin" pitchFamily="34" charset="0"/>
                <a:ea typeface="Cabin" pitchFamily="34" charset="-122"/>
                <a:cs typeface="Cabin" pitchFamily="34" charset="-120"/>
              </a:rPr>
              <a:t>анатомии </a:t>
            </a:r>
            <a:r>
              <a:rPr lang="ru-RU" sz="2800" b="1" dirty="0">
                <a:latin typeface="Cabin" pitchFamily="34" charset="0"/>
                <a:ea typeface="Cabin" pitchFamily="34" charset="-122"/>
                <a:cs typeface="Cabin" pitchFamily="34" charset="-120"/>
              </a:rPr>
              <a:t>и физиологии; </a:t>
            </a:r>
            <a:r>
              <a:rPr lang="ru-RU" sz="2800" b="1" dirty="0" smtClean="0">
                <a:latin typeface="Cabin" pitchFamily="34" charset="0"/>
                <a:ea typeface="Cabin" pitchFamily="34" charset="-122"/>
                <a:cs typeface="Cabin" pitchFamily="34" charset="-120"/>
              </a:rPr>
              <a:t> патологической </a:t>
            </a:r>
            <a:r>
              <a:rPr lang="ru-RU" sz="2800" b="1" dirty="0">
                <a:latin typeface="Cabin" pitchFamily="34" charset="0"/>
                <a:ea typeface="Cabin" pitchFamily="34" charset="-122"/>
                <a:cs typeface="Cabin" pitchFamily="34" charset="-120"/>
              </a:rPr>
              <a:t>анатомии и патологической физиологии; общей патологии;</a:t>
            </a:r>
          </a:p>
          <a:p>
            <a:pPr algn="ctr">
              <a:lnSpc>
                <a:spcPts val="3100"/>
              </a:lnSpc>
            </a:pPr>
            <a:r>
              <a:rPr lang="ru-RU" sz="2800" b="1" dirty="0">
                <a:latin typeface="Cabin" pitchFamily="34" charset="0"/>
                <a:ea typeface="Cabin" pitchFamily="34" charset="-122"/>
                <a:cs typeface="Cabin" pitchFamily="34" charset="-120"/>
              </a:rPr>
              <a:t>медицинской генетики; </a:t>
            </a:r>
            <a:endParaRPr lang="ru-RU" sz="2800" b="1" dirty="0" smtClean="0"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algn="ctr">
              <a:lnSpc>
                <a:spcPts val="3100"/>
              </a:lnSpc>
            </a:pPr>
            <a:r>
              <a:rPr lang="ru-RU" sz="2800" b="1" dirty="0" smtClean="0">
                <a:latin typeface="Cabin" pitchFamily="34" charset="0"/>
                <a:ea typeface="Cabin" pitchFamily="34" charset="-122"/>
                <a:cs typeface="Cabin" pitchFamily="34" charset="-120"/>
              </a:rPr>
              <a:t>фармакологии</a:t>
            </a:r>
            <a:r>
              <a:rPr lang="ru-RU" sz="2800" b="1" dirty="0">
                <a:latin typeface="Cabin" pitchFamily="34" charset="0"/>
                <a:ea typeface="Cabin" pitchFamily="34" charset="-122"/>
                <a:cs typeface="Cabin" pitchFamily="34" charset="-120"/>
              </a:rPr>
              <a:t>; клинической фармакологии; </a:t>
            </a:r>
          </a:p>
          <a:p>
            <a:pPr algn="ctr">
              <a:lnSpc>
                <a:spcPts val="3100"/>
              </a:lnSpc>
            </a:pPr>
            <a:r>
              <a:rPr lang="ru-RU" sz="2800" b="1" dirty="0">
                <a:latin typeface="Cabin" pitchFamily="34" charset="0"/>
                <a:ea typeface="Cabin" pitchFamily="34" charset="-122"/>
                <a:cs typeface="Cabin" pitchFamily="34" charset="-120"/>
              </a:rPr>
              <a:t>латинского языка и медицинской терминологии; </a:t>
            </a:r>
            <a:endParaRPr lang="ru-RU" sz="2800" b="1" dirty="0" smtClean="0"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algn="ctr">
              <a:lnSpc>
                <a:spcPts val="3100"/>
              </a:lnSpc>
            </a:pPr>
            <a:r>
              <a:rPr lang="ru-RU" sz="2800" b="1" dirty="0" smtClean="0">
                <a:latin typeface="Cabin" pitchFamily="34" charset="0"/>
                <a:ea typeface="Cabin" pitchFamily="34" charset="-122"/>
                <a:cs typeface="Cabin" pitchFamily="34" charset="-120"/>
              </a:rPr>
              <a:t>охраны </a:t>
            </a:r>
            <a:r>
              <a:rPr lang="ru-RU" sz="2800" b="1" dirty="0">
                <a:latin typeface="Cabin" pitchFamily="34" charset="0"/>
                <a:ea typeface="Cabin" pitchFamily="34" charset="-122"/>
                <a:cs typeface="Cabin" pitchFamily="34" charset="-120"/>
              </a:rPr>
              <a:t>окружающей среды и </a:t>
            </a:r>
            <a:r>
              <a:rPr lang="ru-RU" sz="2800" b="1" dirty="0" smtClean="0">
                <a:latin typeface="Cabin" pitchFamily="34" charset="0"/>
                <a:ea typeface="Cabin" pitchFamily="34" charset="-122"/>
                <a:cs typeface="Cabin" pitchFamily="34" charset="-120"/>
              </a:rPr>
              <a:t>энергосбережения</a:t>
            </a:r>
            <a:endParaRPr lang="ru-RU" sz="2800" b="1" dirty="0">
              <a:latin typeface="Cabin" pitchFamily="34" charset="0"/>
              <a:ea typeface="Cabin" pitchFamily="34" charset="-122"/>
              <a:cs typeface="Cabin" pitchFamily="34" charset="-120"/>
            </a:endParaRPr>
          </a:p>
        </p:txBody>
      </p:sp>
      <p:sp>
        <p:nvSpPr>
          <p:cNvPr id="9" name="Text 1"/>
          <p:cNvSpPr/>
          <p:nvPr/>
        </p:nvSpPr>
        <p:spPr>
          <a:xfrm>
            <a:off x="2594455" y="274423"/>
            <a:ext cx="82190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Учреждение образования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 «ПИНСКИЙ ГОСУДАРСТВЕННЫЙ МЕДИЦИНСКИЙ КОЛЛЕДЖ»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" y="-20938"/>
            <a:ext cx="2473496" cy="247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2584138"/>
            <a:ext cx="5456338" cy="564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79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8693" y="3292316"/>
            <a:ext cx="12692896" cy="1269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Фармакология и клиническая фармакология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968693" y="5209223"/>
            <a:ext cx="12692896" cy="30480"/>
          </a:xfrm>
          <a:prstGeom prst="roundRect">
            <a:avLst>
              <a:gd name="adj" fmla="val 106220"/>
            </a:avLst>
          </a:prstGeom>
          <a:solidFill>
            <a:srgbClr val="49606E"/>
          </a:solidFill>
          <a:ln/>
        </p:spPr>
      </p:sp>
      <p:sp>
        <p:nvSpPr>
          <p:cNvPr id="5" name="Shape 2"/>
          <p:cNvSpPr/>
          <p:nvPr/>
        </p:nvSpPr>
        <p:spPr>
          <a:xfrm>
            <a:off x="2996922" y="5209223"/>
            <a:ext cx="30480" cy="755333"/>
          </a:xfrm>
          <a:prstGeom prst="roundRect">
            <a:avLst>
              <a:gd name="adj" fmla="val 106220"/>
            </a:avLst>
          </a:prstGeom>
          <a:solidFill>
            <a:srgbClr val="49606E"/>
          </a:solidFill>
          <a:ln/>
        </p:spPr>
      </p:sp>
      <p:sp>
        <p:nvSpPr>
          <p:cNvPr id="6" name="Shape 3"/>
          <p:cNvSpPr/>
          <p:nvPr/>
        </p:nvSpPr>
        <p:spPr>
          <a:xfrm>
            <a:off x="2769394" y="4966454"/>
            <a:ext cx="485537" cy="485537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7" name="Text 4"/>
          <p:cNvSpPr/>
          <p:nvPr/>
        </p:nvSpPr>
        <p:spPr>
          <a:xfrm>
            <a:off x="2940368" y="5056823"/>
            <a:ext cx="143470" cy="304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1742599" y="6180415"/>
            <a:ext cx="2539246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Фармакология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1184434" y="6627257"/>
            <a:ext cx="3655576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Изучение действия лекарств.</a:t>
            </a:r>
            <a:endParaRPr lang="en-US" sz="2400" b="1" dirty="0"/>
          </a:p>
        </p:txBody>
      </p:sp>
      <p:sp>
        <p:nvSpPr>
          <p:cNvPr id="10" name="Shape 7"/>
          <p:cNvSpPr/>
          <p:nvPr/>
        </p:nvSpPr>
        <p:spPr>
          <a:xfrm>
            <a:off x="7299841" y="5209223"/>
            <a:ext cx="30480" cy="755333"/>
          </a:xfrm>
          <a:prstGeom prst="roundRect">
            <a:avLst>
              <a:gd name="adj" fmla="val 106220"/>
            </a:avLst>
          </a:prstGeom>
          <a:solidFill>
            <a:srgbClr val="49606E"/>
          </a:solidFill>
          <a:ln/>
        </p:spPr>
      </p:sp>
      <p:sp>
        <p:nvSpPr>
          <p:cNvPr id="11" name="Shape 8"/>
          <p:cNvSpPr/>
          <p:nvPr/>
        </p:nvSpPr>
        <p:spPr>
          <a:xfrm>
            <a:off x="7072313" y="4966454"/>
            <a:ext cx="485537" cy="485537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2" name="Text 9"/>
          <p:cNvSpPr/>
          <p:nvPr/>
        </p:nvSpPr>
        <p:spPr>
          <a:xfrm>
            <a:off x="7194828" y="5056823"/>
            <a:ext cx="240387" cy="304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5487233" y="6180415"/>
            <a:ext cx="3655695" cy="634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Клиническая фармакология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5487233" y="6944678"/>
            <a:ext cx="3655695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Применение лекарств у пациентов.</a:t>
            </a:r>
            <a:endParaRPr lang="en-US" sz="2400" b="1" dirty="0"/>
          </a:p>
        </p:txBody>
      </p:sp>
      <p:sp>
        <p:nvSpPr>
          <p:cNvPr id="15" name="Shape 12"/>
          <p:cNvSpPr/>
          <p:nvPr/>
        </p:nvSpPr>
        <p:spPr>
          <a:xfrm>
            <a:off x="11602641" y="5209223"/>
            <a:ext cx="30480" cy="755333"/>
          </a:xfrm>
          <a:prstGeom prst="roundRect">
            <a:avLst>
              <a:gd name="adj" fmla="val 106220"/>
            </a:avLst>
          </a:prstGeom>
          <a:solidFill>
            <a:srgbClr val="49606E"/>
          </a:solidFill>
          <a:ln/>
        </p:spPr>
      </p:sp>
      <p:sp>
        <p:nvSpPr>
          <p:cNvPr id="16" name="Shape 13"/>
          <p:cNvSpPr/>
          <p:nvPr/>
        </p:nvSpPr>
        <p:spPr>
          <a:xfrm>
            <a:off x="11375112" y="4966454"/>
            <a:ext cx="485537" cy="485537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7" name="Text 14"/>
          <p:cNvSpPr/>
          <p:nvPr/>
        </p:nvSpPr>
        <p:spPr>
          <a:xfrm>
            <a:off x="11495365" y="5056823"/>
            <a:ext cx="244912" cy="304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350" dirty="0"/>
          </a:p>
        </p:txBody>
      </p:sp>
      <p:sp>
        <p:nvSpPr>
          <p:cNvPr id="18" name="Text 15"/>
          <p:cNvSpPr/>
          <p:nvPr/>
        </p:nvSpPr>
        <p:spPr>
          <a:xfrm>
            <a:off x="9772173" y="6115704"/>
            <a:ext cx="3446384" cy="446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Фармакотерапия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9" name="Text 16"/>
          <p:cNvSpPr/>
          <p:nvPr/>
        </p:nvSpPr>
        <p:spPr>
          <a:xfrm>
            <a:off x="9644632" y="6627257"/>
            <a:ext cx="3385568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Лечение заболеваний с помощью лекарств.</a:t>
            </a:r>
            <a:endParaRPr lang="en-US" sz="24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339" y="7289959"/>
            <a:ext cx="1758061" cy="90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4607" y="522327"/>
            <a:ext cx="7814786" cy="1675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Латинский язык и медицинская терминология</a:t>
            </a:r>
            <a:endParaRPr lang="en-US" sz="35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07" y="2482691"/>
            <a:ext cx="474702" cy="47470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4607" y="3105558"/>
            <a:ext cx="3907393" cy="469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Латинский язык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664607" y="3540562"/>
            <a:ext cx="781478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Основа медицинской терминологии</a:t>
            </a: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07" y="4414123"/>
            <a:ext cx="474702" cy="47470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4607" y="5078730"/>
            <a:ext cx="2234208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Терминология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664607" y="5471993"/>
            <a:ext cx="781478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Понимание медицинских терминов</a:t>
            </a: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07" y="6345555"/>
            <a:ext cx="474702" cy="47470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4607" y="7010162"/>
            <a:ext cx="2234208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Коммуникация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664607" y="7403425"/>
            <a:ext cx="781478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Точная передача медицинской информации</a:t>
            </a: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9467" y="569000"/>
            <a:ext cx="7697867" cy="1822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Охрана окружающей среды и энергосбережение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467" y="2701647"/>
            <a:ext cx="1033105" cy="165294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52492" y="2908221"/>
            <a:ext cx="2430780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Экология</a:t>
            </a:r>
            <a:endParaRPr lang="en-US" sz="2400" b="1" dirty="0"/>
          </a:p>
        </p:txBody>
      </p:sp>
      <p:sp>
        <p:nvSpPr>
          <p:cNvPr id="6" name="Text 2"/>
          <p:cNvSpPr/>
          <p:nvPr/>
        </p:nvSpPr>
        <p:spPr>
          <a:xfrm>
            <a:off x="7552492" y="3336012"/>
            <a:ext cx="6354842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Влияние окружающей среды на здоровье</a:t>
            </a: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467" y="4354592"/>
            <a:ext cx="1033105" cy="165294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52492" y="4561165"/>
            <a:ext cx="2948702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Энергосбережение</a:t>
            </a:r>
            <a:endParaRPr lang="en-US" sz="2400" b="1" dirty="0"/>
          </a:p>
        </p:txBody>
      </p:sp>
      <p:sp>
        <p:nvSpPr>
          <p:cNvPr id="9" name="Text 4"/>
          <p:cNvSpPr/>
          <p:nvPr/>
        </p:nvSpPr>
        <p:spPr>
          <a:xfrm>
            <a:off x="7552492" y="4988957"/>
            <a:ext cx="6354842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Рациональное использование ресурсов</a:t>
            </a: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467" y="6007537"/>
            <a:ext cx="1033105" cy="165294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52492" y="6214110"/>
            <a:ext cx="3243263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Устойчивое развитие</a:t>
            </a:r>
            <a:endParaRPr lang="en-US" sz="2400" b="1" dirty="0"/>
          </a:p>
        </p:txBody>
      </p:sp>
      <p:sp>
        <p:nvSpPr>
          <p:cNvPr id="12" name="Text 6"/>
          <p:cNvSpPr/>
          <p:nvPr/>
        </p:nvSpPr>
        <p:spPr>
          <a:xfrm>
            <a:off x="7552492" y="6641902"/>
            <a:ext cx="6354842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Сохранение здоровья будущих поколений</a:t>
            </a: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686" y="7072866"/>
            <a:ext cx="2122714" cy="108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6615111" y="0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6" name="Подзаголовок 3"/>
          <p:cNvSpPr txBox="1">
            <a:spLocks/>
          </p:cNvSpPr>
          <p:nvPr/>
        </p:nvSpPr>
        <p:spPr bwMode="auto">
          <a:xfrm>
            <a:off x="5486400" y="693738"/>
            <a:ext cx="9143999" cy="75358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36" tIns="45718" rIns="91436" bIns="45718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800" b="1" kern="0" dirty="0" smtClean="0">
              <a:solidFill>
                <a:srgbClr val="C0C0C0">
                  <a:lumMod val="20000"/>
                  <a:lumOff val="80000"/>
                </a:srgbClr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800" b="1" kern="0" dirty="0">
              <a:solidFill>
                <a:srgbClr val="C0C0C0">
                  <a:lumMod val="20000"/>
                  <a:lumOff val="80000"/>
                </a:srgbClr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kern="0" dirty="0" smtClean="0">
                <a:solidFill>
                  <a:srgbClr val="C0C0C0">
                    <a:lumMod val="20000"/>
                    <a:lumOff val="80000"/>
                  </a:srgbClr>
                </a:solidFill>
                <a:latin typeface="Verdana" pitchFamily="34" charset="0"/>
                <a:cs typeface="Arial" pitchFamily="34" charset="0"/>
              </a:rPr>
              <a:t>Цикловая </a:t>
            </a:r>
            <a:r>
              <a:rPr lang="ru-RU" sz="2800" b="1" kern="0" dirty="0">
                <a:solidFill>
                  <a:srgbClr val="C0C0C0">
                    <a:lumMod val="20000"/>
                    <a:lumOff val="80000"/>
                  </a:srgbClr>
                </a:solidFill>
                <a:latin typeface="Verdana" pitchFamily="34" charset="0"/>
                <a:cs typeface="Arial" pitchFamily="34" charset="0"/>
              </a:rPr>
              <a:t>комиссия играет ключевую роль в обеспечении качественного преподавания учебных предметов. Она разрабатывает учебные программы, внедряет инновационные методы обучения и контролирует успеваемость учащихся. Комиссия также занимается </a:t>
            </a:r>
            <a:r>
              <a:rPr lang="ru-RU" sz="2800" b="1" kern="0" dirty="0" smtClean="0">
                <a:solidFill>
                  <a:srgbClr val="C0C0C0">
                    <a:lumMod val="20000"/>
                    <a:lumOff val="80000"/>
                  </a:srgbClr>
                </a:solidFill>
                <a:latin typeface="Verdana" pitchFamily="34" charset="0"/>
                <a:cs typeface="Arial" pitchFamily="34" charset="0"/>
              </a:rPr>
              <a:t>научной-исследовательской </a:t>
            </a:r>
            <a:r>
              <a:rPr lang="ru-RU" sz="2800" b="1" kern="0" dirty="0">
                <a:solidFill>
                  <a:srgbClr val="C0C0C0">
                    <a:lumMod val="20000"/>
                    <a:lumOff val="80000"/>
                  </a:srgbClr>
                </a:solidFill>
                <a:latin typeface="Verdana" pitchFamily="34" charset="0"/>
                <a:cs typeface="Arial" pitchFamily="34" charset="0"/>
              </a:rPr>
              <a:t>работой и повышением квалификации преподавателей, обеспечивая высокий уровень подготовки будущих медицинских специалистов среднего звена</a:t>
            </a:r>
            <a:r>
              <a:rPr lang="ru-RU" sz="2800" b="1" kern="0" dirty="0" smtClean="0">
                <a:solidFill>
                  <a:srgbClr val="C0C0C0">
                    <a:lumMod val="20000"/>
                    <a:lumOff val="80000"/>
                  </a:srgbClr>
                </a:solidFill>
                <a:latin typeface="Verdana" pitchFamily="34" charset="0"/>
                <a:cs typeface="Arial" pitchFamily="34" charset="0"/>
              </a:rPr>
              <a:t>.</a:t>
            </a:r>
            <a:endParaRPr lang="ru-RU" sz="2800" b="1" kern="0" dirty="0">
              <a:solidFill>
                <a:srgbClr val="C0C0C0">
                  <a:lumMod val="20000"/>
                  <a:lumOff val="80000"/>
                </a:srgbClr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303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6615111" y="0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6" name="Подзаголовок 3"/>
          <p:cNvSpPr txBox="1">
            <a:spLocks/>
          </p:cNvSpPr>
          <p:nvPr/>
        </p:nvSpPr>
        <p:spPr bwMode="auto">
          <a:xfrm>
            <a:off x="5486400" y="693738"/>
            <a:ext cx="9143999" cy="75358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36" tIns="45718" rIns="91436" bIns="45718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800" b="1" i="1" u="sng" kern="0" dirty="0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800" b="1" i="1" u="sng" kern="0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800" b="1" i="1" u="sng" kern="0" dirty="0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800" b="1" i="1" u="sng" kern="0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kern="0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В </a:t>
            </a:r>
            <a:r>
              <a:rPr lang="ru-RU" sz="2800" b="1" kern="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составе цикловой комиссии работает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kern="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девять штатных </a:t>
            </a:r>
            <a:r>
              <a:rPr lang="ru-RU" sz="2800" b="1" kern="0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преподавателей.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kern="0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Преподаватели </a:t>
            </a:r>
            <a:r>
              <a:rPr lang="ru-RU" sz="2800" b="1" kern="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являются экспертами в своих областях и имеют большой опыт работы в </a:t>
            </a:r>
            <a:r>
              <a:rPr lang="ru-RU" sz="2800" b="1" kern="0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медицинском колледже</a:t>
            </a:r>
            <a:endParaRPr lang="ru-RU" sz="3200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811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03680" y="1190484"/>
            <a:ext cx="6322707" cy="46166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Кременевская Инна Олеговна</a:t>
            </a:r>
            <a:endParaRPr kumimoji="0" lang="ru-RU" sz="2400" b="1" i="0" u="none" strike="noStrike" kern="0" cap="none" spc="0" normalizeH="0" baseline="0" noProof="0" dirty="0">
              <a:ln w="1905">
                <a:solidFill>
                  <a:srgbClr val="2D2DB9">
                    <a:lumMod val="50000"/>
                  </a:srgbClr>
                </a:solidFill>
              </a:ln>
              <a:solidFill>
                <a:srgbClr val="3333CC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4" y="917733"/>
            <a:ext cx="5407736" cy="73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03680" y="1652149"/>
            <a:ext cx="6322707" cy="52629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Председатель цикловой комиссии №3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Куратор: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21 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СД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группы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Заведующий учебной лаборатории (каб.40,41)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высшая</a:t>
            </a:r>
            <a:endParaRPr lang="ru-RU" sz="2800" b="1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Преподаваемые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учебные предметы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endParaRPr lang="ru-RU" sz="2800" b="1" u="sng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«Анатомия и физиология» (СД);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«Патологическая анатомия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патологическая физиология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(ЛД, СД); «Общая патология» (МДД);</a:t>
            </a: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Терапия»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(СД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225" y="6453427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911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68649" y="2475260"/>
            <a:ext cx="6322707" cy="46166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Крачко</a:t>
            </a:r>
            <a:r>
              <a:rPr kumimoji="0" lang="ru-RU" sz="2400" b="1" i="0" u="none" strike="noStrike" kern="0" cap="none" spc="0" normalizeH="0" noProof="0" dirty="0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 Вероника Адамовна</a:t>
            </a:r>
            <a:endParaRPr kumimoji="0" lang="ru-RU" sz="2400" b="1" i="0" u="none" strike="noStrike" kern="0" cap="none" spc="0" normalizeH="0" baseline="0" noProof="0" dirty="0">
              <a:ln w="1905">
                <a:solidFill>
                  <a:srgbClr val="2D2DB9">
                    <a:lumMod val="50000"/>
                  </a:srgbClr>
                </a:solidFill>
              </a:ln>
              <a:solidFill>
                <a:srgbClr val="3333CC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68649" y="2936925"/>
            <a:ext cx="6322707" cy="31085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Заведующий сестринским отделением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высшая</a:t>
            </a:r>
            <a:endParaRPr lang="ru-RU" sz="2800" b="1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Преподаваемые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учебные предметы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endParaRPr lang="ru-RU" sz="2800" b="1" u="sng" dirty="0" smtClean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«Медицинская генетика»</a:t>
            </a: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endParaRPr lang="ru-RU" sz="2800" b="1" u="sng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48" y="1737776"/>
            <a:ext cx="5408723" cy="5970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225" y="6467475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835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38020" y="1471160"/>
            <a:ext cx="6322707" cy="46166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Поживилко</a:t>
            </a:r>
            <a:r>
              <a:rPr kumimoji="0" lang="ru-RU" sz="2400" b="1" i="0" u="none" strike="noStrike" kern="0" cap="none" spc="0" normalizeH="0" baseline="0" noProof="0" dirty="0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 Дина Викторовна</a:t>
            </a:r>
            <a:endParaRPr kumimoji="0" lang="ru-RU" sz="2400" b="1" i="0" u="none" strike="noStrike" kern="0" cap="none" spc="0" normalizeH="0" baseline="0" noProof="0" dirty="0">
              <a:ln w="1905">
                <a:solidFill>
                  <a:srgbClr val="2D2DB9">
                    <a:lumMod val="50000"/>
                  </a:srgbClr>
                </a:solidFill>
              </a:ln>
              <a:solidFill>
                <a:srgbClr val="3333CC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38019" y="1932825"/>
            <a:ext cx="6322707" cy="48320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Председатель цикловой комиссии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№7</a:t>
            </a:r>
            <a:endParaRPr lang="ru-RU" sz="2800" b="1" u="sng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Куратор: 21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МДД 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группы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Заведующий учебной лаборатории (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каб.43)</a:t>
            </a:r>
            <a:endParaRPr lang="ru-RU" sz="2800" b="1" u="sng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высшая</a:t>
            </a:r>
            <a:endParaRPr lang="ru-RU" sz="2800" b="1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Преподаваемые учебные предметы: </a:t>
            </a:r>
            <a:endParaRPr lang="ru-RU" sz="2800" b="1" u="sng" dirty="0" smtClean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r>
              <a:rPr lang="ru-RU" sz="2800" b="1" dirty="0" smtClean="0">
                <a:solidFill>
                  <a:prstClr val="black"/>
                </a:solidFill>
                <a:latin typeface="Franklin Gothic Book"/>
                <a:cs typeface="Times New Roman" pitchFamily="18" charset="0"/>
              </a:rPr>
              <a:t>«Гематологические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cs typeface="Times New Roman" pitchFamily="18" charset="0"/>
              </a:rPr>
              <a:t>и общеклинические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cs typeface="Times New Roman" pitchFamily="18" charset="0"/>
              </a:rPr>
              <a:t>исследования» (МДД)</a:t>
            </a:r>
            <a:endParaRPr lang="ru-RU" sz="2800" b="1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eaLnBrk="0" hangingPunct="0">
              <a:spcBef>
                <a:spcPct val="0"/>
              </a:spcBef>
              <a:tabLst>
                <a:tab pos="546100" algn="l"/>
              </a:tabLst>
            </a:pP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endParaRPr lang="ru-RU" sz="2800" b="1" u="sng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r="9066"/>
          <a:stretch/>
        </p:blipFill>
        <p:spPr bwMode="auto">
          <a:xfrm>
            <a:off x="255132" y="1471160"/>
            <a:ext cx="5110843" cy="6306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225" y="6402595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133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9722" y="2453752"/>
            <a:ext cx="6640559" cy="46166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Якутович</a:t>
            </a:r>
            <a:r>
              <a:rPr kumimoji="0" lang="ru-RU" sz="2400" b="1" i="0" u="none" strike="noStrike" kern="0" cap="none" spc="0" normalizeH="0" baseline="0" noProof="0" dirty="0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 Валентин Валентинович</a:t>
            </a:r>
            <a:endParaRPr kumimoji="0" lang="ru-RU" sz="2400" b="1" i="0" u="none" strike="noStrike" kern="0" cap="none" spc="0" normalizeH="0" baseline="0" noProof="0" dirty="0">
              <a:ln w="1905">
                <a:solidFill>
                  <a:srgbClr val="2D2DB9">
                    <a:lumMod val="50000"/>
                  </a:srgbClr>
                </a:solidFill>
              </a:ln>
              <a:solidFill>
                <a:srgbClr val="3333CC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9722" y="2936925"/>
            <a:ext cx="6640559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Отличник здравоохранения Республики Беларусь</a:t>
            </a:r>
            <a:endParaRPr lang="ru-RU" sz="2800" b="1" u="sng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высшая</a:t>
            </a:r>
            <a:endParaRPr lang="ru-RU" sz="2800" b="1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Преподаваемые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учебные предметы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endParaRPr lang="ru-RU" sz="2800" b="1" u="sng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«Анатомия и физиология» (ЛД)</a:t>
            </a: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46820" y="1330361"/>
            <a:ext cx="4854040" cy="6445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225" y="6467475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767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68649" y="2453752"/>
            <a:ext cx="6322708" cy="46166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Савчук Ольга </a:t>
            </a:r>
            <a:r>
              <a:rPr kumimoji="0" lang="ru-RU" sz="2400" b="1" i="0" u="none" strike="noStrike" kern="0" cap="none" spc="0" normalizeH="0" baseline="0" noProof="0" dirty="0" err="1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Макаровна</a:t>
            </a:r>
            <a:endParaRPr kumimoji="0" lang="ru-RU" sz="2400" b="1" i="0" u="none" strike="noStrike" kern="0" cap="none" spc="0" normalizeH="0" baseline="0" noProof="0" dirty="0">
              <a:ln w="1905">
                <a:solidFill>
                  <a:srgbClr val="2D2DB9">
                    <a:lumMod val="50000"/>
                  </a:srgbClr>
                </a:solidFill>
              </a:ln>
              <a:solidFill>
                <a:srgbClr val="3333CC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68649" y="2936925"/>
            <a:ext cx="6322707" cy="3970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высшая</a:t>
            </a:r>
            <a:endParaRPr lang="ru-RU" sz="2800" b="1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Преподаваемые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учебные предметы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endParaRPr lang="ru-RU" sz="2800" b="1" u="sng" dirty="0" smtClean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«Латинский язык и медицинская терминология»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кабинетом (каб.25)</a:t>
            </a:r>
            <a:endParaRPr lang="ru-RU" sz="2800" b="1" u="sng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0"/>
              </a:spcBef>
              <a:tabLst>
                <a:tab pos="546100" algn="l"/>
              </a:tabLst>
            </a:pP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endParaRPr lang="ru-RU" sz="2800" b="1" u="sng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37896" y="1571400"/>
            <a:ext cx="4595938" cy="5988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225" y="6467475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212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49"/>
          <p:cNvSpPr>
            <a:spLocks noChangeArrowheads="1"/>
          </p:cNvSpPr>
          <p:nvPr/>
        </p:nvSpPr>
        <p:spPr bwMode="auto">
          <a:xfrm>
            <a:off x="3200401" y="5404757"/>
            <a:ext cx="11430000" cy="249827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0" scaled="1"/>
          </a:gradFill>
          <a:ln w="28575" algn="ctr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kern="0" dirty="0" smtClean="0">
                <a:solidFill>
                  <a:srgbClr val="000000"/>
                </a:solidFill>
                <a:latin typeface="Arial" charset="0"/>
              </a:rPr>
              <a:t>Совершенствование </a:t>
            </a:r>
            <a:r>
              <a:rPr lang="ru-RU" sz="2400" kern="0" dirty="0">
                <a:solidFill>
                  <a:srgbClr val="000000"/>
                </a:solidFill>
                <a:latin typeface="Arial" charset="0"/>
              </a:rPr>
              <a:t>образовательного процесса на основе использования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kern="0" dirty="0">
                <a:solidFill>
                  <a:srgbClr val="000000"/>
                </a:solidFill>
                <a:latin typeface="Arial" charset="0"/>
              </a:rPr>
              <a:t>информационно-коммуникационных, практико-ориентированных технологий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kern="0" dirty="0">
                <a:solidFill>
                  <a:srgbClr val="000000"/>
                </a:solidFill>
                <a:latin typeface="Arial" charset="0"/>
              </a:rPr>
              <a:t>обучения для формирования профессиональных компетенций будущих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kern="0" dirty="0" smtClean="0">
                <a:solidFill>
                  <a:srgbClr val="000000"/>
                </a:solidFill>
                <a:latin typeface="Arial" charset="0"/>
              </a:rPr>
              <a:t>специалистов</a:t>
            </a:r>
            <a:endParaRPr lang="ru-RU" sz="2400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gray">
          <a:xfrm>
            <a:off x="6025243" y="4255564"/>
            <a:ext cx="6934200" cy="894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Единая методическая тема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FB4E3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5663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0049" y="1620995"/>
            <a:ext cx="6322707" cy="46166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Полховская</a:t>
            </a:r>
            <a:r>
              <a:rPr kumimoji="0" lang="ru-RU" sz="2400" b="1" i="0" u="none" strike="noStrike" kern="0" cap="none" spc="0" normalizeH="0" baseline="0" noProof="0" dirty="0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 Галина Николаевна</a:t>
            </a:r>
            <a:endParaRPr kumimoji="0" lang="ru-RU" sz="2400" b="1" i="0" u="none" strike="noStrike" kern="0" cap="none" spc="0" normalizeH="0" baseline="0" noProof="0" dirty="0">
              <a:ln w="1905">
                <a:solidFill>
                  <a:srgbClr val="2D2DB9">
                    <a:lumMod val="50000"/>
                  </a:srgbClr>
                </a:solidFill>
              </a:ln>
              <a:solidFill>
                <a:srgbClr val="3333CC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40049" y="2082660"/>
            <a:ext cx="6322707" cy="3970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высшая</a:t>
            </a:r>
            <a:endParaRPr lang="ru-RU" sz="2800" b="1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Преподаваемые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учебные предметы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endParaRPr lang="ru-RU" sz="2800" b="1" u="sng" dirty="0" smtClean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«Психология, медицинская этика и деонтология»</a:t>
            </a:r>
          </a:p>
          <a:p>
            <a:pPr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Куратор 42ЛД группы</a:t>
            </a:r>
          </a:p>
          <a:p>
            <a:pPr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Педагог-психолог</a:t>
            </a:r>
          </a:p>
          <a:p>
            <a:pPr eaLnBrk="0" hangingPunct="0">
              <a:spcBef>
                <a:spcPct val="0"/>
              </a:spcBef>
              <a:tabLst>
                <a:tab pos="546100" algn="l"/>
              </a:tabLst>
            </a:pP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endParaRPr lang="ru-RU" sz="2800" b="1" u="sng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82282" y="1324881"/>
            <a:ext cx="4656544" cy="6305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812" y="6467475"/>
            <a:ext cx="3430588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943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5364" y="1862748"/>
            <a:ext cx="6322707" cy="46166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Рудковская Ольга Николаевна</a:t>
            </a:r>
            <a:endParaRPr kumimoji="0" lang="ru-RU" sz="2400" b="1" i="0" u="none" strike="noStrike" kern="0" cap="none" spc="0" normalizeH="0" baseline="0" noProof="0" dirty="0">
              <a:ln w="1905">
                <a:solidFill>
                  <a:srgbClr val="2D2DB9">
                    <a:lumMod val="50000"/>
                  </a:srgbClr>
                </a:solidFill>
              </a:ln>
              <a:solidFill>
                <a:srgbClr val="3333CC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5363" y="2338524"/>
            <a:ext cx="6322707" cy="4401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первая</a:t>
            </a:r>
            <a:endParaRPr lang="ru-RU" sz="2800" b="1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Преподаваемые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учебные предметы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endParaRPr lang="ru-RU" sz="2800" b="1" u="sng" dirty="0" smtClean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«Фармакология» (ЛД, СД, МДД); «Клиническая фармакология» (ЛД)</a:t>
            </a: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Куратор 32ЛД группы</a:t>
            </a:r>
          </a:p>
          <a:p>
            <a:pPr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Заведующий учебной лаборатории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err="1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каб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. 45)</a:t>
            </a:r>
          </a:p>
          <a:p>
            <a:pPr eaLnBrk="0" hangingPunct="0">
              <a:spcBef>
                <a:spcPct val="0"/>
              </a:spcBef>
              <a:tabLst>
                <a:tab pos="546100" algn="l"/>
              </a:tabLst>
            </a:pP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endParaRPr lang="ru-RU" sz="2800" b="1" u="sng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88548" y="1531895"/>
            <a:ext cx="4783552" cy="6014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225" y="6457067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386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6284" y="2425561"/>
            <a:ext cx="7167435" cy="46166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Капшевич</a:t>
            </a:r>
            <a:r>
              <a:rPr kumimoji="0" lang="ru-RU" sz="2400" b="1" i="0" u="none" strike="noStrike" kern="0" cap="none" spc="0" normalizeH="0" noProof="0" dirty="0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 Екатерина Александровна</a:t>
            </a:r>
            <a:endParaRPr kumimoji="0" lang="ru-RU" sz="2400" b="1" i="0" u="none" strike="noStrike" kern="0" cap="none" spc="0" normalizeH="0" baseline="0" noProof="0" dirty="0">
              <a:ln w="1905">
                <a:solidFill>
                  <a:srgbClr val="2D2DB9">
                    <a:lumMod val="50000"/>
                  </a:srgbClr>
                </a:solidFill>
              </a:ln>
              <a:solidFill>
                <a:srgbClr val="3333CC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6285" y="2936925"/>
            <a:ext cx="7167434" cy="35394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вторая</a:t>
            </a:r>
            <a:endParaRPr lang="ru-RU" sz="2800" b="1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Преподаваемые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учебные предметы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endParaRPr lang="ru-RU" sz="2800" b="1" u="sng" dirty="0" smtClean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«Медицинская психология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этика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и деонтология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»;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«Анатомия и физиология» (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СД, ЛД)</a:t>
            </a: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0"/>
              </a:spcBef>
              <a:tabLst>
                <a:tab pos="546100" algn="l"/>
              </a:tabLst>
            </a:pP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endParaRPr lang="ru-RU" sz="2800" b="1" u="sng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r="8638" b="50000"/>
          <a:stretch/>
        </p:blipFill>
        <p:spPr bwMode="auto">
          <a:xfrm>
            <a:off x="630688" y="1731320"/>
            <a:ext cx="4359729" cy="5950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31" y="6467475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777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6284" y="2425561"/>
            <a:ext cx="7167435" cy="46166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Таганович</a:t>
            </a:r>
            <a:r>
              <a:rPr kumimoji="0" lang="ru-RU" sz="2400" b="1" i="0" u="none" strike="noStrike" kern="0" cap="none" spc="0" normalizeH="0" baseline="0" noProof="0" dirty="0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 Оксана </a:t>
            </a:r>
            <a:r>
              <a:rPr kumimoji="0" lang="ru-RU" sz="2400" b="1" i="0" u="none" strike="noStrike" kern="0" cap="none" spc="0" normalizeH="0" noProof="0" dirty="0" smtClean="0">
                <a:ln w="1905">
                  <a:solidFill>
                    <a:srgbClr val="2D2DB9">
                      <a:lumMod val="50000"/>
                    </a:srgbClr>
                  </a:solidFill>
                </a:ln>
                <a:solidFill>
                  <a:srgbClr val="3333C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Александровна</a:t>
            </a:r>
            <a:endParaRPr kumimoji="0" lang="ru-RU" sz="2400" b="1" i="0" u="none" strike="noStrike" kern="0" cap="none" spc="0" normalizeH="0" baseline="0" noProof="0" dirty="0">
              <a:ln w="1905">
                <a:solidFill>
                  <a:srgbClr val="2D2DB9">
                    <a:lumMod val="50000"/>
                  </a:srgbClr>
                </a:solidFill>
              </a:ln>
              <a:solidFill>
                <a:srgbClr val="3333CC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6285" y="2936925"/>
            <a:ext cx="7167434" cy="31085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высшая</a:t>
            </a:r>
            <a:endParaRPr lang="ru-RU" sz="2800" b="1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Преподаваемые </a:t>
            </a:r>
            <a:r>
              <a:rPr lang="ru-RU" sz="2800" b="1" u="sng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учебные предметы</a:t>
            </a:r>
            <a:r>
              <a:rPr lang="ru-RU" sz="2800" b="1" u="sng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: </a:t>
            </a:r>
            <a:endParaRPr lang="ru-RU" sz="2800" b="1" u="sng" dirty="0" smtClean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tabLst>
                <a:tab pos="546100" algn="l"/>
              </a:tabLst>
            </a:pP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«Охрана окружающей 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среды и </a:t>
            </a:r>
            <a:r>
              <a:rPr lang="ru-RU" sz="2800" b="1" dirty="0" smtClean="0">
                <a:solidFill>
                  <a:prstClr val="black"/>
                </a:solidFill>
                <a:latin typeface="Franklin Gothic Book"/>
                <a:ea typeface="Times New Roman" pitchFamily="18" charset="0"/>
                <a:cs typeface="Times New Roman" pitchFamily="18" charset="0"/>
              </a:rPr>
              <a:t>энергосбережения» (СД, ЛД, МДД)</a:t>
            </a: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0"/>
              </a:spcBef>
              <a:tabLst>
                <a:tab pos="546100" algn="l"/>
              </a:tabLst>
            </a:pPr>
            <a:endParaRPr lang="ru-RU" sz="2800" b="1" dirty="0">
              <a:solidFill>
                <a:prstClr val="black"/>
              </a:solidFill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Font typeface="Wingdings 2"/>
              <a:buChar char=""/>
              <a:tabLst>
                <a:tab pos="546100" algn="l"/>
              </a:tabLst>
            </a:pPr>
            <a:endParaRPr lang="ru-RU" sz="2800" b="1" u="sng" dirty="0">
              <a:solidFill>
                <a:prstClr val="black"/>
              </a:solidFill>
              <a:latin typeface="Franklin Gothic Book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31" y="6476355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Downloads\20241202_2216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1" y="1152140"/>
            <a:ext cx="4243106" cy="6678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64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31" y="6476355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2899" y="891961"/>
            <a:ext cx="13797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Для подготовки высококвалифицированных кадров цикловая комиссия располагает учебными лабораториями и кабинетами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03"/>
          <a:stretch/>
        </p:blipFill>
        <p:spPr bwMode="auto">
          <a:xfrm>
            <a:off x="168049" y="2461621"/>
            <a:ext cx="3646487" cy="526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66"/>
          <a:stretch/>
        </p:blipFill>
        <p:spPr bwMode="auto">
          <a:xfrm>
            <a:off x="4178981" y="2588306"/>
            <a:ext cx="4833937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3"/>
          <a:stretch/>
        </p:blipFill>
        <p:spPr bwMode="auto">
          <a:xfrm>
            <a:off x="9538693" y="2516466"/>
            <a:ext cx="5091113" cy="556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891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31" y="6476355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4928" y="883146"/>
            <a:ext cx="143848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лабораториях организованы кружки, деятельность которых направлена на совершенствование профессиональных навыков</a:t>
            </a:r>
            <a:r>
              <a:rPr lang="ru-RU" sz="3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расширение </a:t>
            </a:r>
            <a:r>
              <a:rPr lang="ru-RU" sz="32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кругозора и раскрытие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творческих способностей  учащихся.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3"/>
          <a:stretch/>
        </p:blipFill>
        <p:spPr bwMode="auto">
          <a:xfrm>
            <a:off x="537710" y="3437691"/>
            <a:ext cx="4703761" cy="36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64"/>
          <a:stretch/>
        </p:blipFill>
        <p:spPr bwMode="auto">
          <a:xfrm>
            <a:off x="6098248" y="3078350"/>
            <a:ext cx="3527322" cy="464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b="60793"/>
          <a:stretch/>
        </p:blipFill>
        <p:spPr bwMode="auto">
          <a:xfrm>
            <a:off x="10292303" y="3078349"/>
            <a:ext cx="3176587" cy="339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795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31" y="6476355"/>
            <a:ext cx="3432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1000036"/>
            <a:ext cx="136506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итогам работы кружка и в рамках</a:t>
            </a:r>
            <a:r>
              <a:rPr kumimoji="0" lang="ru-RU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проведения Недели цикловой комиссии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ежегодно организуются выставки творческих работ учащихся, проводятся интересные и увлекательные мероприятия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5" b="4981"/>
          <a:stretch/>
        </p:blipFill>
        <p:spPr bwMode="auto">
          <a:xfrm>
            <a:off x="130629" y="3192385"/>
            <a:ext cx="7984319" cy="470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48" y="5364878"/>
            <a:ext cx="288925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230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133" y="6860704"/>
            <a:ext cx="2590800" cy="133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9"/>
          <a:stretch/>
        </p:blipFill>
        <p:spPr bwMode="auto">
          <a:xfrm>
            <a:off x="268979" y="866795"/>
            <a:ext cx="3227376" cy="441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40" y="972331"/>
            <a:ext cx="4588177" cy="4203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59"/>
          <a:stretch/>
        </p:blipFill>
        <p:spPr bwMode="auto">
          <a:xfrm>
            <a:off x="10322931" y="402658"/>
            <a:ext cx="4003171" cy="4990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82" y="4761855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94" y="4761855"/>
            <a:ext cx="4575737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670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Documents\Отчет недели ЦК 2014-2015\картинки для цк\Новая папка1\4_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" y="1238214"/>
            <a:ext cx="14629808" cy="12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2810554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" y="2457754"/>
            <a:ext cx="14629808" cy="94179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	Повышение качества преподавания и профессиональной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компетентности преподавателей </a:t>
            </a: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цикловой комиссии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357167"/>
            <a:ext cx="14630400" cy="94179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	Продолжить внедрение в практику работы информационно- коммуникационных, практико-ориентированных технологий обучения;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" y="4256580"/>
            <a:ext cx="14629807" cy="13665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	Организация исследовательской работы, подготовка учащихся к участию в конкурсах профессионального мастерства, олимпиадах, научно-практических конференциях различного уровня;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580725"/>
            <a:ext cx="14629806" cy="17912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	Освоение преподавателями способов организации обучения учащихся с широким использованием современных средств коммуникации, онлайн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взаимодействия, дистанционного обучения и образовательных Интернет- ресурсов.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1255" y="763531"/>
            <a:ext cx="14124215" cy="47468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ЗАДАЧИ ЦИКЛОВОЙ КОМИССИИ НА 2024/2025 УЧЕБНЫЙ ГОД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834" y="6925025"/>
            <a:ext cx="2492566" cy="127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гнутая вправо стрелка 5"/>
          <p:cNvSpPr/>
          <p:nvPr/>
        </p:nvSpPr>
        <p:spPr>
          <a:xfrm>
            <a:off x="11103428" y="1238214"/>
            <a:ext cx="1681843" cy="1219541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2416629" y="1238214"/>
            <a:ext cx="1453242" cy="1305113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72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Documents\Отчет недели ЦК 2014-2015\картинки для цк\Новая папка1\meditac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17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sp>
        <p:nvSpPr>
          <p:cNvPr id="25" name="Заголовок 2"/>
          <p:cNvSpPr txBox="1">
            <a:spLocks/>
          </p:cNvSpPr>
          <p:nvPr/>
        </p:nvSpPr>
        <p:spPr bwMode="auto">
          <a:xfrm>
            <a:off x="3529011" y="55789"/>
            <a:ext cx="7272287" cy="6937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000" b="1" i="1" kern="0" dirty="0">
                <a:ln w="11430">
                  <a:noFill/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sz="28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ЦИКЛОВАЯ  КОМИССИЯ </a:t>
            </a:r>
            <a:r>
              <a:rPr lang="ru-RU" sz="2800" b="1" kern="0" dirty="0" smtClean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№3 </a:t>
            </a:r>
            <a: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/>
            </a:r>
            <a:br>
              <a:rPr lang="ru-RU" sz="2200" b="1" kern="0" dirty="0">
                <a:ln>
                  <a:solidFill>
                    <a:srgbClr val="2D2DB9">
                      <a:lumMod val="50000"/>
                    </a:srgbClr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kern="0" dirty="0">
                <a:solidFill>
                  <a:srgbClr val="990000"/>
                </a:solidFill>
                <a:latin typeface="Verdana" pitchFamily="34" charset="0"/>
                <a:cs typeface="Arial" pitchFamily="34" charset="0"/>
              </a:rPr>
            </a:br>
            <a:endParaRPr lang="ru-RU" kern="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00" y="920327"/>
            <a:ext cx="1417320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defRPr/>
            </a:pPr>
            <a:r>
              <a:rPr lang="ru-RU" sz="3600" b="1" kern="0" dirty="0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Работоспособность коллектива </a:t>
            </a:r>
            <a:r>
              <a:rPr lang="ru-RU" sz="3600" b="1" kern="0" dirty="0" smtClean="0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цикловой комиссии огромна</a:t>
            </a:r>
            <a:r>
              <a:rPr lang="ru-RU" sz="3600" b="1" kern="0" dirty="0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3600" b="1" kern="0" dirty="0" smtClean="0">
              <a:solidFill>
                <a:srgbClr val="FFFF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defRPr/>
            </a:pPr>
            <a:r>
              <a:rPr lang="ru-RU" sz="3600" b="1" kern="0" dirty="0" smtClean="0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Здесь </a:t>
            </a:r>
            <a:r>
              <a:rPr lang="ru-RU" sz="3600" b="1" kern="0" dirty="0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сочетается мудрость и рассудительность старшего поколения с молодостью и энергичностью молодых.  </a:t>
            </a:r>
            <a:r>
              <a:rPr lang="ru-RU" sz="3600" b="1" kern="0" dirty="0" smtClean="0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Профессиональный </a:t>
            </a:r>
            <a:r>
              <a:rPr lang="ru-RU" sz="3600" b="1" kern="0" dirty="0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опыт работы передается через </a:t>
            </a:r>
            <a:r>
              <a:rPr lang="ru-RU" sz="3600" b="1" kern="0" dirty="0" err="1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взаимопосещаемость</a:t>
            </a:r>
            <a:r>
              <a:rPr lang="ru-RU" sz="3600" b="1" kern="0" dirty="0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преподавателей, связь с практическим здравоохранением </a:t>
            </a:r>
            <a:r>
              <a:rPr lang="ru-RU" sz="3600" b="1" kern="0" dirty="0" smtClean="0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 постоянным </a:t>
            </a:r>
            <a:r>
              <a:rPr lang="ru-RU" sz="3600" b="1" kern="0" dirty="0">
                <a:solidFill>
                  <a:srgbClr val="FFFF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повышением квалификации. </a:t>
            </a:r>
            <a:endParaRPr lang="ru-RU" sz="3600" kern="0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6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" y="20338"/>
            <a:ext cx="14630400" cy="30832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8693" y="3761542"/>
            <a:ext cx="12692896" cy="1450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Общественное здоровье и здравоохранение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968693" y="5859780"/>
            <a:ext cx="554950" cy="554950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770221" y="5859780"/>
            <a:ext cx="2901791" cy="362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Профилактика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770221" y="6370439"/>
            <a:ext cx="3265051" cy="11840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Предупреждение заболеваний – важная задача.</a:t>
            </a:r>
            <a:endParaRPr lang="en-US" sz="2400" b="1" dirty="0"/>
          </a:p>
        </p:txBody>
      </p:sp>
      <p:sp>
        <p:nvSpPr>
          <p:cNvPr id="8" name="Shape 5"/>
          <p:cNvSpPr/>
          <p:nvPr/>
        </p:nvSpPr>
        <p:spPr>
          <a:xfrm>
            <a:off x="5281851" y="5859780"/>
            <a:ext cx="554950" cy="554950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9" name="Text 6"/>
          <p:cNvSpPr/>
          <p:nvPr/>
        </p:nvSpPr>
        <p:spPr>
          <a:xfrm>
            <a:off x="5421868" y="5963126"/>
            <a:ext cx="274796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700" dirty="0"/>
          </a:p>
        </p:txBody>
      </p:sp>
      <p:sp>
        <p:nvSpPr>
          <p:cNvPr id="10" name="Text 7"/>
          <p:cNvSpPr/>
          <p:nvPr/>
        </p:nvSpPr>
        <p:spPr>
          <a:xfrm>
            <a:off x="6083379" y="5859780"/>
            <a:ext cx="2903934" cy="362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Эпидемиология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6083379" y="6370439"/>
            <a:ext cx="3265051" cy="11840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Изучение распространения болезней.</a:t>
            </a:r>
            <a:endParaRPr lang="en-US" sz="2400" b="1" dirty="0"/>
          </a:p>
        </p:txBody>
      </p:sp>
      <p:sp>
        <p:nvSpPr>
          <p:cNvPr id="12" name="Shape 9"/>
          <p:cNvSpPr/>
          <p:nvPr/>
        </p:nvSpPr>
        <p:spPr>
          <a:xfrm>
            <a:off x="9595009" y="5859780"/>
            <a:ext cx="554950" cy="554950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13" name="Text 10"/>
          <p:cNvSpPr/>
          <p:nvPr/>
        </p:nvSpPr>
        <p:spPr>
          <a:xfrm>
            <a:off x="9732526" y="5963126"/>
            <a:ext cx="279916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700" dirty="0"/>
          </a:p>
        </p:txBody>
      </p:sp>
      <p:sp>
        <p:nvSpPr>
          <p:cNvPr id="14" name="Text 11"/>
          <p:cNvSpPr/>
          <p:nvPr/>
        </p:nvSpPr>
        <p:spPr>
          <a:xfrm>
            <a:off x="10396538" y="5859780"/>
            <a:ext cx="3890962" cy="725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Организация здравоохранения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396538" y="6602024"/>
            <a:ext cx="3265051" cy="15870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Эффективное управление медицинскими ресурсами.</a:t>
            </a:r>
            <a:endParaRPr lang="en-US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314" y="3103581"/>
            <a:ext cx="14577027" cy="5170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УЧЕБНЫЕ ПРЕДМЕТЫ ЦИКЛОВОЙ КОМИССИИ:</a:t>
            </a:r>
            <a:endParaRPr lang="ru-RU" sz="2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572" y="7320899"/>
            <a:ext cx="1730770" cy="88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164074" y="5963126"/>
            <a:ext cx="16406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27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"/>
            <a:ext cx="14630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18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3" t="60263" r="2214" b="2906"/>
          <a:stretch/>
        </p:blipFill>
        <p:spPr bwMode="auto">
          <a:xfrm>
            <a:off x="513279" y="1905116"/>
            <a:ext cx="6547758" cy="366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0"/>
          <p:cNvSpPr/>
          <p:nvPr/>
        </p:nvSpPr>
        <p:spPr>
          <a:xfrm>
            <a:off x="250866" y="165255"/>
            <a:ext cx="13919324" cy="1581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Медицинская психология, этика и деонтология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513279" y="5613876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Психология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513279" y="6609986"/>
            <a:ext cx="41584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Понимание психических процессов пациентов.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6321862" y="514734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Этика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4827017" y="5756026"/>
            <a:ext cx="4767023" cy="1019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Моральные принципы в медицине.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11068917" y="242467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Деонтология</a:t>
            </a:r>
            <a:endParaRPr lang="en-US" sz="2250" b="1" dirty="0">
              <a:solidFill>
                <a:srgbClr val="FFFF0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10603672" y="3467457"/>
            <a:ext cx="3828931" cy="1627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Профессиональные </a:t>
            </a:r>
            <a:r>
              <a:rPr lang="en-US" sz="2800" b="1" dirty="0" err="1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обязанности</a:t>
            </a:r>
            <a:r>
              <a:rPr lang="en-US" sz="2800" b="1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медициского</a:t>
            </a:r>
            <a:r>
              <a:rPr lang="ru-RU" sz="2800" b="1" dirty="0" smtClean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работника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2" t="19715" r="1786" b="42912"/>
          <a:stretch/>
        </p:blipFill>
        <p:spPr bwMode="auto">
          <a:xfrm>
            <a:off x="9594040" y="5010987"/>
            <a:ext cx="5036360" cy="319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2932" y="651153"/>
            <a:ext cx="7490936" cy="2083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Профессиональные коммуникации в медицине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312932" y="3088838"/>
            <a:ext cx="7490936" cy="1339096"/>
          </a:xfrm>
          <a:prstGeom prst="roundRect">
            <a:avLst>
              <a:gd name="adj" fmla="val 2646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6549033" y="3324939"/>
            <a:ext cx="6040296" cy="433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ru-RU" sz="2150" b="1" dirty="0" smtClean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Медицинский работник</a:t>
            </a:r>
            <a:r>
              <a:rPr lang="en-US" sz="2150" b="1" dirty="0" smtClean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-</a:t>
            </a:r>
            <a:r>
              <a:rPr lang="en-US" sz="2150" b="1" dirty="0" err="1" smtClean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пациент</a:t>
            </a:r>
            <a:endParaRPr lang="en-US" sz="2150" b="1" dirty="0">
              <a:solidFill>
                <a:srgbClr val="FFFF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469956" y="4002881"/>
            <a:ext cx="7018734" cy="377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20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Эффективное общение – основа доверия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6312932" y="4664035"/>
            <a:ext cx="7490936" cy="1339096"/>
          </a:xfrm>
          <a:prstGeom prst="roundRect">
            <a:avLst>
              <a:gd name="adj" fmla="val 2646"/>
            </a:avLst>
          </a:prstGeom>
          <a:solidFill>
            <a:srgbClr val="304755"/>
          </a:solidFill>
          <a:ln/>
        </p:spPr>
      </p:sp>
      <p:sp>
        <p:nvSpPr>
          <p:cNvPr id="8" name="Text 5"/>
          <p:cNvSpPr/>
          <p:nvPr/>
        </p:nvSpPr>
        <p:spPr>
          <a:xfrm>
            <a:off x="6549031" y="4800600"/>
            <a:ext cx="7254837" cy="7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ru-RU" sz="215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Медицинский работник </a:t>
            </a:r>
            <a:r>
              <a:rPr lang="en-US" sz="2150" b="1" dirty="0" smtClean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–</a:t>
            </a:r>
            <a:r>
              <a:rPr lang="ru-RU" sz="2150" b="1" dirty="0" smtClean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</a:p>
          <a:p>
            <a:pPr>
              <a:lnSpc>
                <a:spcPts val="2700"/>
              </a:lnSpc>
            </a:pPr>
            <a:r>
              <a:rPr lang="ru-RU" sz="215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ru-RU" sz="2150" b="1" dirty="0" smtClean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                                         Медицинский </a:t>
            </a:r>
            <a:r>
              <a:rPr lang="ru-RU" sz="215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работник</a:t>
            </a:r>
            <a:endParaRPr lang="en-US" sz="2150" b="1" dirty="0">
              <a:solidFill>
                <a:srgbClr val="FFFF0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6549033" y="5578078"/>
            <a:ext cx="7018734" cy="377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20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Обмен информацией в команде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12932" y="6239232"/>
            <a:ext cx="7490936" cy="1339096"/>
          </a:xfrm>
          <a:prstGeom prst="roundRect">
            <a:avLst>
              <a:gd name="adj" fmla="val 2646"/>
            </a:avLst>
          </a:prstGeom>
          <a:solidFill>
            <a:srgbClr val="304755"/>
          </a:solidFill>
          <a:ln/>
        </p:spPr>
      </p:sp>
      <p:sp>
        <p:nvSpPr>
          <p:cNvPr id="11" name="Text 8"/>
          <p:cNvSpPr/>
          <p:nvPr/>
        </p:nvSpPr>
        <p:spPr>
          <a:xfrm>
            <a:off x="6456192" y="6475332"/>
            <a:ext cx="6688307" cy="433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ru-RU" sz="215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Медицинский работник </a:t>
            </a:r>
            <a:r>
              <a:rPr lang="en-US" sz="2150" b="1" dirty="0" smtClean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-</a:t>
            </a:r>
            <a:r>
              <a:rPr lang="en-US" sz="215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общество</a:t>
            </a:r>
            <a:endParaRPr lang="en-US" sz="2150" b="1" dirty="0">
              <a:solidFill>
                <a:srgbClr val="FFFF0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6469956" y="7145298"/>
            <a:ext cx="7018734" cy="377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20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Формирование позитивного образа медицины.</a:t>
            </a:r>
            <a:endParaRPr lang="en-US" sz="20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207" y="7215340"/>
            <a:ext cx="1942193" cy="998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91308" y="2432050"/>
            <a:ext cx="8918615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Анатомия и физиология</a:t>
            </a:r>
            <a:endParaRPr lang="en-US" sz="4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74" y="3191663"/>
            <a:ext cx="5148874" cy="31821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8693" y="647218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Анатомия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393235" y="6883734"/>
            <a:ext cx="4348774" cy="43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Изучение строения тела человека.</a:t>
            </a:r>
            <a:endParaRPr lang="en-US" sz="1900" b="1" dirty="0">
              <a:solidFill>
                <a:schemeClr val="bg1"/>
              </a:solidFill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479" y="3144088"/>
            <a:ext cx="5154402" cy="31856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128640" y="6472186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Физиология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10286523" y="6883734"/>
            <a:ext cx="4051874" cy="39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Изучение функций организма</a:t>
            </a:r>
            <a:r>
              <a:rPr lang="en-US" sz="1900" b="1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9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1988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136" y="7334930"/>
            <a:ext cx="1739852" cy="89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08214" y="209510"/>
            <a:ext cx="13699672" cy="643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4500"/>
              </a:lnSpc>
            </a:pPr>
            <a:r>
              <a:rPr lang="en-US" sz="3600" b="1" dirty="0" err="1">
                <a:solidFill>
                  <a:srgbClr val="FFFF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Современные</a:t>
            </a:r>
            <a:r>
              <a:rPr lang="en-US" sz="3600" b="1" dirty="0">
                <a:solidFill>
                  <a:srgbClr val="FFFF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технологии</a:t>
            </a:r>
            <a:r>
              <a:rPr lang="en-US" sz="3600" b="1" dirty="0">
                <a:solidFill>
                  <a:srgbClr val="FFFF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в </a:t>
            </a:r>
            <a:r>
              <a:rPr lang="en-US" sz="3600" b="1" dirty="0" err="1">
                <a:solidFill>
                  <a:srgbClr val="FFFF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преподавании</a:t>
            </a:r>
            <a:r>
              <a:rPr lang="en-US" sz="3600" b="1" dirty="0">
                <a:solidFill>
                  <a:srgbClr val="FFFF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анатомии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4" y="1303467"/>
            <a:ext cx="6536174" cy="403955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1303467"/>
            <a:ext cx="6535737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8214" y="6188428"/>
            <a:ext cx="13830300" cy="100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300"/>
              </a:lnSpc>
            </a:pP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Использование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современных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технологий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позволяет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сделать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процесс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обучения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более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наглядным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и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интерактивным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повышая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качество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подготовки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будущих</a:t>
            </a:r>
            <a:r>
              <a:rPr lang="en-US" sz="3200" b="1" dirty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медицинскиъ</a:t>
            </a:r>
            <a:r>
              <a:rPr lang="ru-RU" sz="3200" b="1" dirty="0" smtClean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специалистов</a:t>
            </a:r>
            <a:r>
              <a:rPr lang="en-US" sz="3200" b="1" dirty="0" smtClean="0">
                <a:solidFill>
                  <a:srgbClr val="FFFF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0" y="7138987"/>
            <a:ext cx="21209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295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7524" y="637818"/>
            <a:ext cx="12692896" cy="1452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00"/>
              </a:lnSpc>
              <a:buNone/>
            </a:pPr>
            <a:r>
              <a:rPr lang="en-US" sz="455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Патологическая анатомия и патологическая физиология</a:t>
            </a:r>
            <a:endParaRPr lang="en-US" sz="4550" dirty="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527822" y="2433175"/>
            <a:ext cx="4808339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Патологическая анатомия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667524" y="2946185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Изучает структурные изменения</a:t>
            </a:r>
            <a:r>
              <a:rPr lang="en-US" sz="19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7460524" y="2433176"/>
            <a:ext cx="5300901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Патологическая физиология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7623809" y="2844674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Исследует механизмы развития болезней.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5" b="19523"/>
          <a:stretch/>
        </p:blipFill>
        <p:spPr bwMode="auto">
          <a:xfrm>
            <a:off x="0" y="3538758"/>
            <a:ext cx="14630400" cy="469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180862"/>
            <a:ext cx="7415927" cy="1452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Медицинская генетика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6350437" y="3280886"/>
            <a:ext cx="555427" cy="555427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6546056" y="3384352"/>
            <a:ext cx="164187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7152680" y="3280886"/>
            <a:ext cx="3398282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Наследственность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7152680" y="3792141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Передача генетической информации</a:t>
            </a:r>
            <a:r>
              <a:rPr lang="en-US" sz="19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50437" y="4711660"/>
            <a:ext cx="555427" cy="555427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9" name="Text 6"/>
          <p:cNvSpPr/>
          <p:nvPr/>
        </p:nvSpPr>
        <p:spPr>
          <a:xfrm>
            <a:off x="6490573" y="4815126"/>
            <a:ext cx="275034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700" dirty="0"/>
          </a:p>
        </p:txBody>
      </p:sp>
      <p:sp>
        <p:nvSpPr>
          <p:cNvPr id="10" name="Text 7"/>
          <p:cNvSpPr/>
          <p:nvPr/>
        </p:nvSpPr>
        <p:spPr>
          <a:xfrm>
            <a:off x="7152680" y="4711660"/>
            <a:ext cx="487049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Генетические заболевания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7152680" y="5222915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Причины и механизмы развития</a:t>
            </a:r>
            <a:r>
              <a:rPr lang="en-US" sz="19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6142434"/>
            <a:ext cx="555427" cy="555427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3" name="Text 10"/>
          <p:cNvSpPr/>
          <p:nvPr/>
        </p:nvSpPr>
        <p:spPr>
          <a:xfrm>
            <a:off x="6487954" y="6245900"/>
            <a:ext cx="28027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700" dirty="0"/>
          </a:p>
        </p:txBody>
      </p:sp>
      <p:sp>
        <p:nvSpPr>
          <p:cNvPr id="14" name="Text 11"/>
          <p:cNvSpPr/>
          <p:nvPr/>
        </p:nvSpPr>
        <p:spPr>
          <a:xfrm>
            <a:off x="7152680" y="614243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Генная терапия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7152680" y="6653689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Перспективы лечения.</a:t>
            </a:r>
            <a:endParaRPr lang="en-US" sz="24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0" y="7138987"/>
            <a:ext cx="21209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831</Words>
  <Application>Microsoft Office PowerPoint</Application>
  <PresentationFormat>Произвольный</PresentationFormat>
  <Paragraphs>215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Arial</vt:lpstr>
      <vt:lpstr>Monotype Corsiva</vt:lpstr>
      <vt:lpstr>Calibri</vt:lpstr>
      <vt:lpstr>Cabin</vt:lpstr>
      <vt:lpstr>Wingdings 2</vt:lpstr>
      <vt:lpstr>Unbounded</vt:lpstr>
      <vt:lpstr>Times New Roman</vt:lpstr>
      <vt:lpstr>Franklin Gothic Book</vt:lpstr>
      <vt:lpstr>Verdana</vt:lpstr>
      <vt:lpstr>Syne</vt:lpstr>
      <vt:lpstr>Syne Extra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27</cp:revision>
  <dcterms:created xsi:type="dcterms:W3CDTF">2024-10-20T08:40:31Z</dcterms:created>
  <dcterms:modified xsi:type="dcterms:W3CDTF">2024-12-03T05:51:50Z</dcterms:modified>
</cp:coreProperties>
</file>