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8"/>
  </p:notesMasterIdLst>
  <p:sldIdLst>
    <p:sldId id="256" r:id="rId2"/>
    <p:sldId id="259" r:id="rId3"/>
    <p:sldId id="261" r:id="rId4"/>
    <p:sldId id="262" r:id="rId5"/>
    <p:sldId id="263" r:id="rId6"/>
    <p:sldId id="302" r:id="rId7"/>
    <p:sldId id="270" r:id="rId8"/>
    <p:sldId id="286" r:id="rId9"/>
    <p:sldId id="304" r:id="rId10"/>
    <p:sldId id="271" r:id="rId11"/>
    <p:sldId id="285" r:id="rId12"/>
    <p:sldId id="274" r:id="rId13"/>
    <p:sldId id="275" r:id="rId14"/>
    <p:sldId id="309" r:id="rId15"/>
    <p:sldId id="305" r:id="rId16"/>
    <p:sldId id="310" r:id="rId17"/>
    <p:sldId id="306" r:id="rId18"/>
    <p:sldId id="297" r:id="rId19"/>
    <p:sldId id="292" r:id="rId20"/>
    <p:sldId id="288" r:id="rId21"/>
    <p:sldId id="289" r:id="rId22"/>
    <p:sldId id="308" r:id="rId23"/>
    <p:sldId id="290" r:id="rId24"/>
    <p:sldId id="299" r:id="rId25"/>
    <p:sldId id="300" r:id="rId26"/>
    <p:sldId id="301" r:id="rId27"/>
  </p:sldIdLst>
  <p:sldSz cx="9144000" cy="6858000" type="screen4x3"/>
  <p:notesSz cx="6858000" cy="9144000"/>
  <p:custDataLst>
    <p:tags r:id="rId2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ADF940-3C80-4B64-8F86-C2B917639A36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9EEFD6CB-12FF-4AFE-899D-109BB223C77D}">
      <dgm:prSet/>
      <dgm:spPr/>
      <dgm:t>
        <a:bodyPr/>
        <a:lstStyle/>
        <a:p>
          <a:pPr rtl="0"/>
          <a:r>
            <a:rPr lang="ru-RU" b="1" dirty="0"/>
            <a:t>Единая методическая цель :</a:t>
          </a:r>
        </a:p>
      </dgm:t>
    </dgm:pt>
    <dgm:pt modelId="{899F0BCD-6180-4BAC-AE26-A4D2BEEC7487}" type="parTrans" cxnId="{4450AD06-5C49-4CB1-A4F2-610DB6114684}">
      <dgm:prSet/>
      <dgm:spPr/>
      <dgm:t>
        <a:bodyPr/>
        <a:lstStyle/>
        <a:p>
          <a:endParaRPr lang="ru-RU"/>
        </a:p>
      </dgm:t>
    </dgm:pt>
    <dgm:pt modelId="{74ECFE8B-8783-4727-B36B-A3401D6061A9}" type="sibTrans" cxnId="{4450AD06-5C49-4CB1-A4F2-610DB6114684}">
      <dgm:prSet/>
      <dgm:spPr/>
      <dgm:t>
        <a:bodyPr/>
        <a:lstStyle/>
        <a:p>
          <a:endParaRPr lang="ru-RU"/>
        </a:p>
      </dgm:t>
    </dgm:pt>
    <dgm:pt modelId="{DEF6DF8E-6033-4C85-BB21-9A6C503F137B}" type="pres">
      <dgm:prSet presAssocID="{2DADF940-3C80-4B64-8F86-C2B917639A36}" presName="linear" presStyleCnt="0">
        <dgm:presLayoutVars>
          <dgm:animLvl val="lvl"/>
          <dgm:resizeHandles val="exact"/>
        </dgm:presLayoutVars>
      </dgm:prSet>
      <dgm:spPr/>
    </dgm:pt>
    <dgm:pt modelId="{B7A23DA5-94F7-4441-8CC7-62C23BCEC82D}" type="pres">
      <dgm:prSet presAssocID="{9EEFD6CB-12FF-4AFE-899D-109BB223C77D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3B682705-86C6-49CC-9E83-AEADBA8F752E}" type="presOf" srcId="{2DADF940-3C80-4B64-8F86-C2B917639A36}" destId="{DEF6DF8E-6033-4C85-BB21-9A6C503F137B}" srcOrd="0" destOrd="0" presId="urn:microsoft.com/office/officeart/2005/8/layout/vList2"/>
    <dgm:cxn modelId="{4450AD06-5C49-4CB1-A4F2-610DB6114684}" srcId="{2DADF940-3C80-4B64-8F86-C2B917639A36}" destId="{9EEFD6CB-12FF-4AFE-899D-109BB223C77D}" srcOrd="0" destOrd="0" parTransId="{899F0BCD-6180-4BAC-AE26-A4D2BEEC7487}" sibTransId="{74ECFE8B-8783-4727-B36B-A3401D6061A9}"/>
    <dgm:cxn modelId="{87E807F1-82D0-4BD2-B2DC-930C43406942}" type="presOf" srcId="{9EEFD6CB-12FF-4AFE-899D-109BB223C77D}" destId="{B7A23DA5-94F7-4441-8CC7-62C23BCEC82D}" srcOrd="0" destOrd="0" presId="urn:microsoft.com/office/officeart/2005/8/layout/vList2"/>
    <dgm:cxn modelId="{7F7418FC-F5F3-4E40-AFAB-14603A84575A}" type="presParOf" srcId="{DEF6DF8E-6033-4C85-BB21-9A6C503F137B}" destId="{B7A23DA5-94F7-4441-8CC7-62C23BCEC82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DBC9FE-88AB-4137-BB36-A69735996E71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8581763-F0FB-4CBD-ADD1-C7CD5D8F1A62}">
      <dgm:prSet/>
      <dgm:spPr/>
      <dgm:t>
        <a:bodyPr/>
        <a:lstStyle/>
        <a:p>
          <a:pPr rtl="0"/>
          <a:r>
            <a:rPr lang="ru-RU" b="1" dirty="0"/>
            <a:t>Основные направления деятельности:</a:t>
          </a:r>
        </a:p>
      </dgm:t>
    </dgm:pt>
    <dgm:pt modelId="{F3DF442E-C6B6-4BD5-B066-389B565C0AFE}" type="parTrans" cxnId="{D1E05470-1226-456F-A911-12F85EB9B4E5}">
      <dgm:prSet/>
      <dgm:spPr/>
      <dgm:t>
        <a:bodyPr/>
        <a:lstStyle/>
        <a:p>
          <a:endParaRPr lang="ru-RU"/>
        </a:p>
      </dgm:t>
    </dgm:pt>
    <dgm:pt modelId="{811B3B08-D5BE-4075-9BEB-6F4E4D248942}" type="sibTrans" cxnId="{D1E05470-1226-456F-A911-12F85EB9B4E5}">
      <dgm:prSet/>
      <dgm:spPr/>
      <dgm:t>
        <a:bodyPr/>
        <a:lstStyle/>
        <a:p>
          <a:endParaRPr lang="ru-RU"/>
        </a:p>
      </dgm:t>
    </dgm:pt>
    <dgm:pt modelId="{A8DE3ECF-BAA4-4BD5-8B8D-C8C1E6A5289B}" type="pres">
      <dgm:prSet presAssocID="{0CDBC9FE-88AB-4137-BB36-A69735996E71}" presName="linear" presStyleCnt="0">
        <dgm:presLayoutVars>
          <dgm:animLvl val="lvl"/>
          <dgm:resizeHandles val="exact"/>
        </dgm:presLayoutVars>
      </dgm:prSet>
      <dgm:spPr/>
    </dgm:pt>
    <dgm:pt modelId="{3BE58FB3-A7F0-4987-96FB-261C793F6000}" type="pres">
      <dgm:prSet presAssocID="{D8581763-F0FB-4CBD-ADD1-C7CD5D8F1A62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CA47731F-1175-4B71-9382-94F8546F3AC7}" type="presOf" srcId="{0CDBC9FE-88AB-4137-BB36-A69735996E71}" destId="{A8DE3ECF-BAA4-4BD5-8B8D-C8C1E6A5289B}" srcOrd="0" destOrd="0" presId="urn:microsoft.com/office/officeart/2005/8/layout/vList2"/>
    <dgm:cxn modelId="{D1E05470-1226-456F-A911-12F85EB9B4E5}" srcId="{0CDBC9FE-88AB-4137-BB36-A69735996E71}" destId="{D8581763-F0FB-4CBD-ADD1-C7CD5D8F1A62}" srcOrd="0" destOrd="0" parTransId="{F3DF442E-C6B6-4BD5-B066-389B565C0AFE}" sibTransId="{811B3B08-D5BE-4075-9BEB-6F4E4D248942}"/>
    <dgm:cxn modelId="{3520A680-274F-4282-935A-6CDF1BDFD816}" type="presOf" srcId="{D8581763-F0FB-4CBD-ADD1-C7CD5D8F1A62}" destId="{3BE58FB3-A7F0-4987-96FB-261C793F6000}" srcOrd="0" destOrd="0" presId="urn:microsoft.com/office/officeart/2005/8/layout/vList2"/>
    <dgm:cxn modelId="{55546758-5884-4C34-A015-E8C1FDEF66DB}" type="presParOf" srcId="{A8DE3ECF-BAA4-4BD5-8B8D-C8C1E6A5289B}" destId="{3BE58FB3-A7F0-4987-96FB-261C793F600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79BBBF-A2D8-4423-92BF-4E348E6460BF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CFE94B0C-FB92-4AE6-BEC6-3694B73867C4}">
      <dgm:prSet/>
      <dgm:spPr/>
      <dgm:t>
        <a:bodyPr/>
        <a:lstStyle/>
        <a:p>
          <a:pPr algn="ctr" rtl="0"/>
          <a:r>
            <a:rPr lang="ru-RU" b="1" dirty="0"/>
            <a:t>Состав комиссии:</a:t>
          </a:r>
        </a:p>
      </dgm:t>
    </dgm:pt>
    <dgm:pt modelId="{4FF43CDA-0230-4DBC-972A-5ECDD1874364}" type="parTrans" cxnId="{4899A6F7-74E7-4F74-9913-C7050702AB24}">
      <dgm:prSet/>
      <dgm:spPr/>
      <dgm:t>
        <a:bodyPr/>
        <a:lstStyle/>
        <a:p>
          <a:endParaRPr lang="ru-RU"/>
        </a:p>
      </dgm:t>
    </dgm:pt>
    <dgm:pt modelId="{38C8891E-8A2E-4C41-82C9-48B8A4063C6B}" type="sibTrans" cxnId="{4899A6F7-74E7-4F74-9913-C7050702AB24}">
      <dgm:prSet/>
      <dgm:spPr/>
      <dgm:t>
        <a:bodyPr/>
        <a:lstStyle/>
        <a:p>
          <a:endParaRPr lang="ru-RU"/>
        </a:p>
      </dgm:t>
    </dgm:pt>
    <dgm:pt modelId="{A935CCA3-3CC4-4B1F-9AB6-7FE20C6A0667}" type="pres">
      <dgm:prSet presAssocID="{A879BBBF-A2D8-4423-92BF-4E348E6460BF}" presName="linear" presStyleCnt="0">
        <dgm:presLayoutVars>
          <dgm:animLvl val="lvl"/>
          <dgm:resizeHandles val="exact"/>
        </dgm:presLayoutVars>
      </dgm:prSet>
      <dgm:spPr/>
    </dgm:pt>
    <dgm:pt modelId="{84631F55-30F2-472B-850B-77B3B3785399}" type="pres">
      <dgm:prSet presAssocID="{CFE94B0C-FB92-4AE6-BEC6-3694B73867C4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2D5BC002-5D07-4FF4-A1C0-2E68E0E66C91}" type="presOf" srcId="{CFE94B0C-FB92-4AE6-BEC6-3694B73867C4}" destId="{84631F55-30F2-472B-850B-77B3B3785399}" srcOrd="0" destOrd="0" presId="urn:microsoft.com/office/officeart/2005/8/layout/vList2"/>
    <dgm:cxn modelId="{3D093763-4367-4F3F-AADA-F02DFFEC72DD}" type="presOf" srcId="{A879BBBF-A2D8-4423-92BF-4E348E6460BF}" destId="{A935CCA3-3CC4-4B1F-9AB6-7FE20C6A0667}" srcOrd="0" destOrd="0" presId="urn:microsoft.com/office/officeart/2005/8/layout/vList2"/>
    <dgm:cxn modelId="{4899A6F7-74E7-4F74-9913-C7050702AB24}" srcId="{A879BBBF-A2D8-4423-92BF-4E348E6460BF}" destId="{CFE94B0C-FB92-4AE6-BEC6-3694B73867C4}" srcOrd="0" destOrd="0" parTransId="{4FF43CDA-0230-4DBC-972A-5ECDD1874364}" sibTransId="{38C8891E-8A2E-4C41-82C9-48B8A4063C6B}"/>
    <dgm:cxn modelId="{583F6AEC-9D6B-4772-B7BE-060A1FEDA3F9}" type="presParOf" srcId="{A935CCA3-3CC4-4B1F-9AB6-7FE20C6A0667}" destId="{84631F55-30F2-472B-850B-77B3B378539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5D3CDBF-17FF-46BF-8029-DBCCCD52E2F3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B17AB4-B380-41E3-A5BC-A4D16DDC3DF6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ru-RU" b="1" dirty="0"/>
            <a:t>Наши достижения</a:t>
          </a:r>
        </a:p>
      </dgm:t>
    </dgm:pt>
    <dgm:pt modelId="{9F7FC2F1-E360-46AA-81B2-4A4B214A3335}" type="parTrans" cxnId="{CCE5E7AC-4C3D-43F4-B273-B3EDBCCD3532}">
      <dgm:prSet/>
      <dgm:spPr/>
      <dgm:t>
        <a:bodyPr/>
        <a:lstStyle/>
        <a:p>
          <a:endParaRPr lang="ru-RU"/>
        </a:p>
      </dgm:t>
    </dgm:pt>
    <dgm:pt modelId="{A820B221-606E-4880-BA34-ABED6AF9CD7E}" type="sibTrans" cxnId="{CCE5E7AC-4C3D-43F4-B273-B3EDBCCD3532}">
      <dgm:prSet/>
      <dgm:spPr/>
      <dgm:t>
        <a:bodyPr/>
        <a:lstStyle/>
        <a:p>
          <a:endParaRPr lang="ru-RU"/>
        </a:p>
      </dgm:t>
    </dgm:pt>
    <dgm:pt modelId="{791DCAA5-3E2A-45CA-99E5-C3F4DADCAE24}" type="pres">
      <dgm:prSet presAssocID="{E5D3CDBF-17FF-46BF-8029-DBCCCD52E2F3}" presName="linear" presStyleCnt="0">
        <dgm:presLayoutVars>
          <dgm:animLvl val="lvl"/>
          <dgm:resizeHandles val="exact"/>
        </dgm:presLayoutVars>
      </dgm:prSet>
      <dgm:spPr/>
    </dgm:pt>
    <dgm:pt modelId="{108D9BA8-C996-4202-AD2A-95D8BA2C7D4E}" type="pres">
      <dgm:prSet presAssocID="{70B17AB4-B380-41E3-A5BC-A4D16DDC3DF6}" presName="parentText" presStyleLbl="node1" presStyleIdx="0" presStyleCnt="1" custLinFactNeighborX="-3896" custLinFactNeighborY="-32005">
        <dgm:presLayoutVars>
          <dgm:chMax val="0"/>
          <dgm:bulletEnabled val="1"/>
        </dgm:presLayoutVars>
      </dgm:prSet>
      <dgm:spPr/>
    </dgm:pt>
  </dgm:ptLst>
  <dgm:cxnLst>
    <dgm:cxn modelId="{CCE5E7AC-4C3D-43F4-B273-B3EDBCCD3532}" srcId="{E5D3CDBF-17FF-46BF-8029-DBCCCD52E2F3}" destId="{70B17AB4-B380-41E3-A5BC-A4D16DDC3DF6}" srcOrd="0" destOrd="0" parTransId="{9F7FC2F1-E360-46AA-81B2-4A4B214A3335}" sibTransId="{A820B221-606E-4880-BA34-ABED6AF9CD7E}"/>
    <dgm:cxn modelId="{34C3CEC4-9808-42EA-B030-B8C9EAFAD95C}" type="presOf" srcId="{70B17AB4-B380-41E3-A5BC-A4D16DDC3DF6}" destId="{108D9BA8-C996-4202-AD2A-95D8BA2C7D4E}" srcOrd="0" destOrd="0" presId="urn:microsoft.com/office/officeart/2005/8/layout/vList2"/>
    <dgm:cxn modelId="{29BF38FC-BB57-46C7-8867-D5B260E15517}" type="presOf" srcId="{E5D3CDBF-17FF-46BF-8029-DBCCCD52E2F3}" destId="{791DCAA5-3E2A-45CA-99E5-C3F4DADCAE24}" srcOrd="0" destOrd="0" presId="urn:microsoft.com/office/officeart/2005/8/layout/vList2"/>
    <dgm:cxn modelId="{E03774A4-7763-4857-B535-33E8E445B693}" type="presParOf" srcId="{791DCAA5-3E2A-45CA-99E5-C3F4DADCAE24}" destId="{108D9BA8-C996-4202-AD2A-95D8BA2C7D4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5D3CDBF-17FF-46BF-8029-DBCCCD52E2F3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1DCAA5-3E2A-45CA-99E5-C3F4DADCAE24}" type="pres">
      <dgm:prSet presAssocID="{E5D3CDBF-17FF-46BF-8029-DBCCCD52E2F3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EA701CA6-6792-45B8-A1D6-B66AB7649531}" type="presOf" srcId="{E5D3CDBF-17FF-46BF-8029-DBCCCD52E2F3}" destId="{791DCAA5-3E2A-45CA-99E5-C3F4DADCAE2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A23DA5-94F7-4441-8CC7-62C23BCEC82D}">
      <dsp:nvSpPr>
        <dsp:cNvPr id="0" name=""/>
        <dsp:cNvSpPr/>
      </dsp:nvSpPr>
      <dsp:spPr>
        <a:xfrm>
          <a:off x="0" y="257418"/>
          <a:ext cx="7715304" cy="98338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100" b="1" kern="1200" dirty="0"/>
            <a:t>Единая методическая цель :</a:t>
          </a:r>
        </a:p>
      </dsp:txBody>
      <dsp:txXfrm>
        <a:off x="48005" y="305423"/>
        <a:ext cx="7619294" cy="8873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E58FB3-A7F0-4987-96FB-261C793F6000}">
      <dsp:nvSpPr>
        <dsp:cNvPr id="0" name=""/>
        <dsp:cNvSpPr/>
      </dsp:nvSpPr>
      <dsp:spPr>
        <a:xfrm>
          <a:off x="0" y="228397"/>
          <a:ext cx="8001056" cy="74353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b="1" kern="1200" dirty="0"/>
            <a:t>Основные направления деятельности:</a:t>
          </a:r>
        </a:p>
      </dsp:txBody>
      <dsp:txXfrm>
        <a:off x="36296" y="264693"/>
        <a:ext cx="7928464" cy="6709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631F55-30F2-472B-850B-77B3B3785399}">
      <dsp:nvSpPr>
        <dsp:cNvPr id="0" name=""/>
        <dsp:cNvSpPr/>
      </dsp:nvSpPr>
      <dsp:spPr>
        <a:xfrm>
          <a:off x="0" y="5950"/>
          <a:ext cx="6287299" cy="9114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b="1" kern="1200" dirty="0"/>
            <a:t>Состав комиссии:</a:t>
          </a:r>
        </a:p>
      </dsp:txBody>
      <dsp:txXfrm>
        <a:off x="44492" y="50442"/>
        <a:ext cx="6198315" cy="8224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8D9BA8-C996-4202-AD2A-95D8BA2C7D4E}">
      <dsp:nvSpPr>
        <dsp:cNvPr id="0" name=""/>
        <dsp:cNvSpPr/>
      </dsp:nvSpPr>
      <dsp:spPr>
        <a:xfrm>
          <a:off x="0" y="0"/>
          <a:ext cx="5500726" cy="911430"/>
        </a:xfrm>
        <a:prstGeom prst="roundRect">
          <a:avLst/>
        </a:prstGeom>
        <a:gradFill rotWithShape="1">
          <a:gsLst>
            <a:gs pos="0">
              <a:schemeClr val="accent1">
                <a:shade val="15000"/>
                <a:satMod val="180000"/>
              </a:schemeClr>
            </a:gs>
            <a:gs pos="50000">
              <a:schemeClr val="accent1">
                <a:shade val="45000"/>
                <a:satMod val="170000"/>
              </a:schemeClr>
            </a:gs>
            <a:gs pos="70000">
              <a:schemeClr val="accent1">
                <a:tint val="99000"/>
                <a:shade val="65000"/>
                <a:satMod val="155000"/>
              </a:schemeClr>
            </a:gs>
            <a:gs pos="100000">
              <a:schemeClr val="accent1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atMod val="30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b="1" kern="1200" dirty="0"/>
            <a:t>Наши достижения</a:t>
          </a:r>
        </a:p>
      </dsp:txBody>
      <dsp:txXfrm>
        <a:off x="44492" y="44492"/>
        <a:ext cx="5411742" cy="8224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82743B-08D2-4BE5-8FBF-D50780050CA8}" type="datetimeFigureOut">
              <a:rPr lang="ru-RU" smtClean="0"/>
              <a:pPr/>
              <a:t>25.10.2024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D8807C-98A9-46CC-8EA3-548D1901EC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189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8807C-98A9-46CC-8EA3-548D1901ECF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469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8807C-98A9-46CC-8EA3-548D1901ECF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0831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8807C-98A9-46CC-8EA3-548D1901ECF2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6321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8807C-98A9-46CC-8EA3-548D1901ECF2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7859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8807C-98A9-46CC-8EA3-548D1901ECF2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1548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8807C-98A9-46CC-8EA3-548D1901ECF2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1548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8807C-98A9-46CC-8EA3-548D1901ECF2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2711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8807C-98A9-46CC-8EA3-548D1901ECF2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7564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8807C-98A9-46CC-8EA3-548D1901ECF2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685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8807C-98A9-46CC-8EA3-548D1901ECF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456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8807C-98A9-46CC-8EA3-548D1901ECF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197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8807C-98A9-46CC-8EA3-548D1901ECF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4615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8807C-98A9-46CC-8EA3-548D1901ECF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023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8807C-98A9-46CC-8EA3-548D1901ECF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023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8807C-98A9-46CC-8EA3-548D1901ECF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8367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8807C-98A9-46CC-8EA3-548D1901ECF2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4784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8807C-98A9-46CC-8EA3-548D1901ECF2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083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E16E6CA-6D99-4194-943E-A3EB002CE930}" type="datetimeFigureOut">
              <a:rPr lang="ru-RU" smtClean="0"/>
              <a:pPr/>
              <a:t>25.10.2024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041DB0C-833B-4995-933C-0F467AAC36A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6E6CA-6D99-4194-943E-A3EB002CE930}" type="datetimeFigureOut">
              <a:rPr lang="ru-RU" smtClean="0"/>
              <a:pPr/>
              <a:t>25.10.2024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1DB0C-833B-4995-933C-0F467AAC36A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6E6CA-6D99-4194-943E-A3EB002CE930}" type="datetimeFigureOut">
              <a:rPr lang="ru-RU" smtClean="0"/>
              <a:pPr/>
              <a:t>25.10.2024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1DB0C-833B-4995-933C-0F467AAC36A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6E6CA-6D99-4194-943E-A3EB002CE930}" type="datetimeFigureOut">
              <a:rPr lang="ru-RU" smtClean="0"/>
              <a:pPr/>
              <a:t>25.10.2024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1DB0C-833B-4995-933C-0F467AAC36A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6E6CA-6D99-4194-943E-A3EB002CE930}" type="datetimeFigureOut">
              <a:rPr lang="ru-RU" smtClean="0"/>
              <a:pPr/>
              <a:t>25.10.2024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1DB0C-833B-4995-933C-0F467AAC36A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6E6CA-6D99-4194-943E-A3EB002CE930}" type="datetimeFigureOut">
              <a:rPr lang="ru-RU" smtClean="0"/>
              <a:pPr/>
              <a:t>25.10.2024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1DB0C-833B-4995-933C-0F467AAC36A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6E6CA-6D99-4194-943E-A3EB002CE930}" type="datetimeFigureOut">
              <a:rPr lang="ru-RU" smtClean="0"/>
              <a:pPr/>
              <a:t>25.10.2024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1DB0C-833B-4995-933C-0F467AAC36A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6E6CA-6D99-4194-943E-A3EB002CE930}" type="datetimeFigureOut">
              <a:rPr lang="ru-RU" smtClean="0"/>
              <a:pPr/>
              <a:t>25.10.2024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1DB0C-833B-4995-933C-0F467AAC36A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6E6CA-6D99-4194-943E-A3EB002CE930}" type="datetimeFigureOut">
              <a:rPr lang="ru-RU" smtClean="0"/>
              <a:pPr/>
              <a:t>25.10.2024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1DB0C-833B-4995-933C-0F467AAC36A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0E16E6CA-6D99-4194-943E-A3EB002CE930}" type="datetimeFigureOut">
              <a:rPr lang="ru-RU" smtClean="0"/>
              <a:pPr/>
              <a:t>25.10.2024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1DB0C-833B-4995-933C-0F467AAC36A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E16E6CA-6D99-4194-943E-A3EB002CE930}" type="datetimeFigureOut">
              <a:rPr lang="ru-RU" smtClean="0"/>
              <a:pPr/>
              <a:t>25.10.2024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041DB0C-833B-4995-933C-0F467AAC36A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E16E6CA-6D99-4194-943E-A3EB002CE930}" type="datetimeFigureOut">
              <a:rPr lang="ru-RU" smtClean="0"/>
              <a:pPr/>
              <a:t>25.10.2024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041DB0C-833B-4995-933C-0F467AAC36A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strips dir="rd"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412776"/>
            <a:ext cx="7215238" cy="922424"/>
          </a:xfrm>
        </p:spPr>
        <p:txBody>
          <a:bodyPr>
            <a:normAutofit fontScale="90000"/>
          </a:bodyPr>
          <a:lstStyle/>
          <a:p>
            <a:pPr lvl="0" algn="ctr" fontAlgn="base">
              <a:spcAft>
                <a:spcPct val="0"/>
              </a:spcAft>
            </a:pPr>
            <a:r>
              <a:rPr lang="ru-RU" sz="4900" i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 pitchFamily="18" charset="0"/>
                <a:cs typeface="Arial" pitchFamily="34" charset="0"/>
              </a:rPr>
              <a:t>Цикловая комиссия №2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285720" y="6683417"/>
            <a:ext cx="8572528" cy="174583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" name="Рисунок 3" descr="francese-lindefinito-on_0bf121e45ce4d4400bc78315c35464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44624"/>
            <a:ext cx="2249097" cy="1500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467544" y="2480697"/>
            <a:ext cx="82809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/>
              <a:t>(</a:t>
            </a:r>
            <a:r>
              <a:rPr lang="ru-RU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физической культуры и здоровья, </a:t>
            </a:r>
            <a:r>
              <a:rPr lang="ru-RU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  <a:cs typeface="Times New Roman" pitchFamily="18" charset="0"/>
              </a:rPr>
              <a:t>основ права</a:t>
            </a:r>
            <a:r>
              <a:rPr lang="ru-RU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, истории белорусской государственности, информационных технологий, краеведения Беларуси, охраны труда, защиты населения и территорий от чрезвычайных ситуаций, истории медицины</a:t>
            </a:r>
            <a:r>
              <a:rPr lang="ru-RU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  <a:cs typeface="Times New Roman" pitchFamily="18" charset="0"/>
              </a:rPr>
              <a:t>)</a:t>
            </a:r>
            <a:endParaRPr lang="ru-RU" sz="2800" dirty="0"/>
          </a:p>
        </p:txBody>
      </p:sp>
    </p:spTree>
  </p:cSld>
  <p:clrMapOvr>
    <a:masterClrMapping/>
  </p:clrMapOvr>
  <p:transition spd="slow">
    <p:strips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620688"/>
            <a:ext cx="8066762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Constantia" pitchFamily="18" charset="0"/>
              </a:rPr>
              <a:t>Объединения по выбору :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Объединение по выбору «Волейбол» </a:t>
            </a:r>
            <a:b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</a:b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(рук. Шкиль Е.В.)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Объединение по выбору «Баскетбол» (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рук.Козловский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 Г. М. )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Объединение по выбору «ОФП» (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рук.Ильючик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 И.К.)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Объединение по выбору «Легкая атлетика» (рук. Олешко А.Н. )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Объединение по выбору «Спортивная аэробика» (рук. Красовская Р.В. )</a:t>
            </a:r>
          </a:p>
          <a:p>
            <a:pPr>
              <a:buFont typeface="Wingdings" pitchFamily="2" charset="2"/>
              <a:buChar char="Ø"/>
            </a:pP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nstantia" pitchFamily="18" charset="0"/>
            </a:endParaRPr>
          </a:p>
        </p:txBody>
      </p:sp>
    </p:spTree>
  </p:cSld>
  <p:clrMapOvr>
    <a:masterClrMapping/>
  </p:clrMapOvr>
  <p:transition spd="slow">
    <p:strips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260648"/>
            <a:ext cx="6643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Конкурс рисунков. Тема «Память нужна живым»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367415"/>
            <a:ext cx="4104456" cy="5477296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7359304"/>
      </p:ext>
    </p:extLst>
  </p:cSld>
  <p:clrMapOvr>
    <a:masterClrMapping/>
  </p:clrMapOvr>
  <p:transition spd="slow">
    <p:strips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Server20\пользователи\Информационные технологии\ЦК№1\неделя\Новая папка\фото)\DSC091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010" y="2116458"/>
            <a:ext cx="3769182" cy="2826445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07257" y="285728"/>
            <a:ext cx="6929486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indent="355600" algn="ctr"/>
            <a:r>
              <a:rPr lang="ru-RU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cs typeface="Times New Roman" pitchFamily="18" charset="0"/>
              </a:rPr>
              <a:t>Преподавателями цикла в процессе обучения и воспитания используются инновационные технологии</a:t>
            </a:r>
            <a:endParaRPr lang="be-BY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  <a:cs typeface="Times New Roman" pitchFamily="18" charset="0"/>
            </a:endParaRPr>
          </a:p>
        </p:txBody>
      </p:sp>
      <p:pic>
        <p:nvPicPr>
          <p:cNvPr id="4" name="Рисунок 3" descr="IMG_0209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00628" y="3857628"/>
            <a:ext cx="3786572" cy="2821021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5" name="Рисунок 4" descr="IMG_0211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28596" y="3929066"/>
            <a:ext cx="3571900" cy="2486631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ransition spd="slow">
    <p:strips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1785918" y="428604"/>
          <a:ext cx="5500726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G:\печать\цк\Хлебус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16833"/>
            <a:ext cx="570317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trips dir="r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4A5879-B17D-6603-71C0-CCA8A03C9D7F}"/>
              </a:ext>
            </a:extLst>
          </p:cNvPr>
          <p:cNvSpPr txBox="1"/>
          <p:nvPr/>
        </p:nvSpPr>
        <p:spPr>
          <a:xfrm>
            <a:off x="53752" y="4365104"/>
            <a:ext cx="903649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Историко-краеведческие чтения имени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Н.М.Мандельштама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посвященные 80-летию освобождения Беларуси от немецко-фашистских захватчиков.</a:t>
            </a:r>
            <a:endParaRPr lang="ru-BY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9C4C0AB-A6BC-7A6E-6483-004A48CFA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0648"/>
            <a:ext cx="5628969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367117"/>
      </p:ext>
    </p:extLst>
  </p:cSld>
  <p:clrMapOvr>
    <a:masterClrMapping/>
  </p:clrMapOvr>
  <p:transition spd="slow">
    <p:strips dir="r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360491485"/>
              </p:ext>
            </p:extLst>
          </p:nvPr>
        </p:nvGraphicFramePr>
        <p:xfrm>
          <a:off x="1785918" y="428604"/>
          <a:ext cx="5500726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E9A3B9-90F7-43AA-A3CA-B1056653D4D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32656"/>
            <a:ext cx="4392488" cy="621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910373"/>
      </p:ext>
    </p:extLst>
  </p:cSld>
  <p:clrMapOvr>
    <a:masterClrMapping/>
  </p:clrMapOvr>
  <p:transition spd="slow">
    <p:strips dir="r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9E4A1BF8-6AA0-1A7F-9423-2F84E8E8D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888" y="0"/>
            <a:ext cx="48482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033363"/>
      </p:ext>
    </p:extLst>
  </p:cSld>
  <p:clrMapOvr>
    <a:masterClrMapping/>
  </p:clrMapOvr>
  <p:transition spd="slow">
    <p:strips dir="r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3PlVWcNV9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3350"/>
            <a:ext cx="771525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395215"/>
      </p:ext>
    </p:extLst>
  </p:cSld>
  <p:clrMapOvr>
    <a:masterClrMapping/>
  </p:clrMapOvr>
  <p:transition spd="slow">
    <p:strips dir="r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618A79F-1D24-4CF6-B084-6676E31B3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057" y="360040"/>
            <a:ext cx="4613056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2259C7-EF8A-4745-8025-40117EFA07A3}"/>
              </a:ext>
            </a:extLst>
          </p:cNvPr>
          <p:cNvSpPr txBox="1"/>
          <p:nvPr/>
        </p:nvSpPr>
        <p:spPr>
          <a:xfrm>
            <a:off x="1883668" y="116632"/>
            <a:ext cx="5429288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Спортивные достижения</a:t>
            </a:r>
          </a:p>
        </p:txBody>
      </p:sp>
    </p:spTree>
    <p:extLst>
      <p:ext uri="{BB962C8B-B14F-4D97-AF65-F5344CB8AC3E}">
        <p14:creationId xmlns:p14="http://schemas.microsoft.com/office/powerpoint/2010/main" val="3697967070"/>
      </p:ext>
    </p:extLst>
  </p:cSld>
  <p:clrMapOvr>
    <a:masterClrMapping/>
  </p:clrMapOvr>
  <p:transition spd="slow">
    <p:strips dir="r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7806" y="332656"/>
            <a:ext cx="814101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Областная спартакиада</a:t>
            </a:r>
          </a:p>
          <a:p>
            <a:pPr algn="ctr"/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соревнования по настольному теннису</a:t>
            </a:r>
          </a:p>
          <a:p>
            <a:pPr algn="ctr"/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место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7" t="12592" r="6434" b="18553"/>
          <a:stretch/>
        </p:blipFill>
        <p:spPr bwMode="auto">
          <a:xfrm>
            <a:off x="2915816" y="2348880"/>
            <a:ext cx="3364993" cy="3718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722574"/>
      </p:ext>
    </p:extLst>
  </p:cSld>
  <p:clrMapOvr>
    <a:masterClrMapping/>
  </p:clrMapOvr>
  <p:transition spd="slow">
    <p:strips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714348" y="571480"/>
          <a:ext cx="7715304" cy="1498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00034" y="2285992"/>
            <a:ext cx="814393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Совершенствование образовательного процесса на основе использования информационно-коммуникационных, практико-ориентированных технологий обучения и формирования профессиональных компетенций будущих специалистов</a:t>
            </a:r>
          </a:p>
        </p:txBody>
      </p:sp>
    </p:spTree>
  </p:cSld>
  <p:clrMapOvr>
    <a:masterClrMapping/>
  </p:clrMapOvr>
  <p:transition spd="slow">
    <p:strips dir="r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6565" y="203156"/>
            <a:ext cx="793723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Областные финальные соревнования </a:t>
            </a:r>
          </a:p>
          <a:p>
            <a:pPr algn="ctr"/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 баскетболу среди УССО (девушки).</a:t>
            </a:r>
            <a:b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место в командном зачете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079" y="2132856"/>
            <a:ext cx="6444208" cy="3634936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474721"/>
      </p:ext>
    </p:extLst>
  </p:cSld>
  <p:clrMapOvr>
    <a:masterClrMapping/>
  </p:clrMapOvr>
  <p:transition spd="slow">
    <p:strips dir="r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024190"/>
            <a:ext cx="5650362" cy="4239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93361" y="214290"/>
            <a:ext cx="34836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Волейбол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5265983"/>
            <a:ext cx="78488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место в соревнованиях по волейболу в программе городской круглогодичной спартакиады среди учащихся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ССУЗов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и ВУЗов.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251197"/>
      </p:ext>
    </p:extLst>
  </p:cSld>
  <p:clrMapOvr>
    <a:masterClrMapping/>
  </p:clrMapOvr>
  <p:transition spd="slow">
    <p:strips dir="r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5576" y="4725144"/>
            <a:ext cx="784887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место в областных зональных соревнованиях по баскетболу среди мужских команд учащихся учреждений образования, реализующих образовательные программы среднего специального образования. </a:t>
            </a:r>
          </a:p>
        </p:txBody>
      </p:sp>
      <p:pic>
        <p:nvPicPr>
          <p:cNvPr id="6146" name="Picture 2" descr="Рисунок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0339"/>
            <a:ext cx="5760640" cy="4324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837963"/>
      </p:ext>
    </p:extLst>
  </p:cSld>
  <p:clrMapOvr>
    <a:masterClrMapping/>
  </p:clrMapOvr>
  <p:transition spd="slow">
    <p:strips dir="r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6" t="19323" r="9274" b="20873"/>
          <a:stretch/>
        </p:blipFill>
        <p:spPr bwMode="auto">
          <a:xfrm>
            <a:off x="1763688" y="1412776"/>
            <a:ext cx="5422006" cy="3412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60391" y="214290"/>
            <a:ext cx="57495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Легкая атлетика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5085184"/>
            <a:ext cx="78488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место в соревнованиях по легкоатлетическому кроссу в программе городской круглогодичной спартакиады среди учащихся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ССУЗов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и ВУЗов.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748789"/>
      </p:ext>
    </p:extLst>
  </p:cSld>
  <p:clrMapOvr>
    <a:masterClrMapping/>
  </p:clrMapOvr>
  <p:transition spd="slow">
    <p:strips dir="r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Priem\priemnaya\Хлебус\Новая папка\IMG_0004.jpg">
            <a:extLst>
              <a:ext uri="{FF2B5EF4-FFF2-40B4-BE49-F238E27FC236}">
                <a16:creationId xmlns:a16="http://schemas.microsoft.com/office/drawing/2014/main" id="{F6DBE64B-C605-45C9-98CB-1B469BAA7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5" y="1"/>
            <a:ext cx="4801309" cy="67905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53955555"/>
      </p:ext>
    </p:extLst>
  </p:cSld>
  <p:clrMapOvr>
    <a:masterClrMapping/>
  </p:clrMapOvr>
  <p:transition spd="slow">
    <p:strips dir="r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Колледж\общие из лаб авг 2019\цк\портфолио\Ильючик И.К\2022 zima.jpg">
            <a:extLst>
              <a:ext uri="{FF2B5EF4-FFF2-40B4-BE49-F238E27FC236}">
                <a16:creationId xmlns:a16="http://schemas.microsoft.com/office/drawing/2014/main" id="{97665686-989F-F26E-68DE-77E0DB121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6955" y="0"/>
            <a:ext cx="4801309" cy="67905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64527085"/>
      </p:ext>
    </p:extLst>
  </p:cSld>
  <p:clrMapOvr>
    <a:masterClrMapping/>
  </p:clrMapOvr>
  <p:transition spd="slow">
    <p:strips dir="r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sk-2022_2">
            <a:extLst>
              <a:ext uri="{FF2B5EF4-FFF2-40B4-BE49-F238E27FC236}">
                <a16:creationId xmlns:a16="http://schemas.microsoft.com/office/drawing/2014/main" id="{C195DAA9-7BA3-5756-9AC8-EFF3444F1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463" y="0"/>
            <a:ext cx="45354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991128"/>
      </p:ext>
    </p:extLst>
  </p:cSld>
  <p:clrMapOvr>
    <a:masterClrMapping/>
  </p:clrMapOvr>
  <p:transition spd="slow">
    <p:strips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642910" y="142852"/>
          <a:ext cx="8001056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6024" y="1124744"/>
            <a:ext cx="9036496" cy="5524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ru-RU" sz="1700" b="1" i="1" dirty="0">
                <a:solidFill>
                  <a:srgbClr val="002060"/>
                </a:solidFill>
                <a:latin typeface="Constantia" pitchFamily="18" charset="0"/>
              </a:rPr>
              <a:t>совершенствование учебно-методических комплексов по учебным предметам цикла, в том числе в электронном варианте;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ru-RU" sz="1700" b="1" i="1" dirty="0">
                <a:solidFill>
                  <a:srgbClr val="002060"/>
                </a:solidFill>
                <a:latin typeface="Constantia" pitchFamily="18" charset="0"/>
              </a:rPr>
              <a:t>повышение эффективности учебных занятий посредством внедрения современных образовательных технологий и методов обучения и воспитания в образовательный процесс;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ru-RU" sz="1700" b="1" i="1" dirty="0">
                <a:solidFill>
                  <a:srgbClr val="002060"/>
                </a:solidFill>
                <a:latin typeface="Constantia" pitchFamily="18" charset="0"/>
              </a:rPr>
              <a:t>реализация проекта «Электронный колледж» по созданию единого информационного пространства, внедрению дистанционных технологий контроля знаний учащихся;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ru-RU" sz="1700" b="1" i="1" dirty="0">
                <a:solidFill>
                  <a:srgbClr val="002060"/>
                </a:solidFill>
                <a:latin typeface="Constantia" pitchFamily="18" charset="0"/>
              </a:rPr>
              <a:t> совершенствование материально-технической базы и ресурсного обеспечения образовательного процесса с целью создания необходимых условий для подготовки компетентного специалиста;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ru-RU" sz="1700" b="1" i="1" dirty="0">
                <a:solidFill>
                  <a:srgbClr val="002060"/>
                </a:solidFill>
                <a:latin typeface="Constantia" pitchFamily="18" charset="0"/>
              </a:rPr>
              <a:t>формирование у обучающихся гражданско-патриотических качеств, активной жизненной позиции, воспитание правовой культуры с помощью учебных и факультативных занятий;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ru-RU" sz="1700" b="1" i="1" dirty="0">
                <a:solidFill>
                  <a:srgbClr val="002060"/>
                </a:solidFill>
                <a:latin typeface="Constantia" pitchFamily="18" charset="0"/>
              </a:rPr>
              <a:t>повышение профессиональной компетенции преподавателей через самообразование, посещение учебных занятий и воспитательных    	мероприятий;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ru-RU" sz="1700" b="1" i="1" dirty="0">
                <a:solidFill>
                  <a:schemeClr val="bg1"/>
                </a:solidFill>
                <a:latin typeface="Constantia" pitchFamily="18" charset="0"/>
              </a:rPr>
              <a:t>повыш</a:t>
            </a:r>
            <a:r>
              <a:rPr lang="ru-RU" sz="1700" b="1" i="1" dirty="0">
                <a:solidFill>
                  <a:srgbClr val="002060"/>
                </a:solidFill>
                <a:latin typeface="Constantia" pitchFamily="18" charset="0"/>
              </a:rPr>
              <a:t>ение качества подготовки обучающихся через использование </a:t>
            </a:r>
            <a:r>
              <a:rPr lang="ru-RU" sz="1700" b="1" i="1" dirty="0">
                <a:solidFill>
                  <a:schemeClr val="bg1"/>
                </a:solidFill>
                <a:latin typeface="Constantia" pitchFamily="18" charset="0"/>
              </a:rPr>
              <a:t>здоровье сберегаю</a:t>
            </a:r>
            <a:r>
              <a:rPr lang="ru-RU" sz="1700" b="1" i="1" dirty="0">
                <a:solidFill>
                  <a:srgbClr val="002060"/>
                </a:solidFill>
                <a:latin typeface="Constantia" pitchFamily="18" charset="0"/>
              </a:rPr>
              <a:t>щих технологий</a:t>
            </a:r>
          </a:p>
        </p:txBody>
      </p:sp>
    </p:spTree>
  </p:cSld>
  <p:clrMapOvr>
    <a:masterClrMapping/>
  </p:clrMapOvr>
  <p:transition spd="slow">
    <p:strips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1357290" y="285728"/>
          <a:ext cx="6287299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71472" y="1556792"/>
            <a:ext cx="8001056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27063" algn="just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ru-RU" sz="2400" b="1" u="sng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Хлебус</a:t>
            </a:r>
            <a:r>
              <a:rPr lang="ru-RU" sz="24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 Т.А.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  <a:cs typeface="Times New Roman" pitchFamily="18" charset="0"/>
              </a:rPr>
              <a:t>– </a:t>
            </a: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  <a:cs typeface="Times New Roman" pitchFamily="18" charset="0"/>
              </a:rPr>
              <a:t>председатель цикловой комиссии, зав. лабораторией, преподаватель учебного предмета «</a:t>
            </a: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Информационные технологии»;</a:t>
            </a:r>
          </a:p>
          <a:p>
            <a:pPr indent="627063" algn="just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ru-RU" sz="24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Климович О. А.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  <a:cs typeface="Times New Roman" pitchFamily="18" charset="0"/>
              </a:rPr>
              <a:t> – </a:t>
            </a:r>
            <a:r>
              <a:rPr lang="ru-RU" sz="24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  <a:cs typeface="Times New Roman" pitchFamily="18" charset="0"/>
              </a:rPr>
              <a:t>зам.директора</a:t>
            </a: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  <a:cs typeface="Times New Roman" pitchFamily="18" charset="0"/>
              </a:rPr>
              <a:t> по учебной работе, преподаватель учебного предмета «</a:t>
            </a: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Охрана труда»;</a:t>
            </a:r>
            <a:endParaRPr lang="ru-RU" sz="2400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nstantia" pitchFamily="18" charset="0"/>
            </a:endParaRPr>
          </a:p>
          <a:p>
            <a:pPr indent="627063" algn="just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ru-RU" sz="2400" b="1" u="sng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Ильючик</a:t>
            </a:r>
            <a:r>
              <a:rPr lang="ru-RU" sz="24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 И.К.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  <a:cs typeface="Times New Roman" pitchFamily="18" charset="0"/>
              </a:rPr>
              <a:t>– </a:t>
            </a: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  <a:cs typeface="Times New Roman" pitchFamily="18" charset="0"/>
              </a:rPr>
              <a:t>руководитель физического воспитания, преподаватель учебного предмета «Физическая культура и здоровье»;</a:t>
            </a:r>
          </a:p>
          <a:p>
            <a:pPr indent="627063" algn="just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  <a:cs typeface="Times New Roman" pitchFamily="18" charset="0"/>
              </a:rPr>
              <a:t>Тумилович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  <a:cs typeface="Times New Roman" pitchFamily="18" charset="0"/>
              </a:rPr>
              <a:t> В.И.</a:t>
            </a: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  <a:cs typeface="Times New Roman" pitchFamily="18" charset="0"/>
              </a:rPr>
              <a:t>–</a:t>
            </a: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  <a:cs typeface="Times New Roman" pitchFamily="18" charset="0"/>
              </a:rPr>
              <a:t> методист отделения повышения квалификации и переподготовки, преподаватель   	учебного	 предмета «История белорусской   		                                    государственности»</a:t>
            </a:r>
            <a:endParaRPr lang="ru-RU" sz="2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latin typeface="Constantia" pitchFamily="18" charset="0"/>
              <a:cs typeface="Times New Roman" pitchFamily="18" charset="0"/>
            </a:endParaRPr>
          </a:p>
          <a:p>
            <a:pPr indent="627063" algn="just" eaLnBrk="0" fontAlgn="base" hangingPunct="0">
              <a:spcBef>
                <a:spcPct val="0"/>
              </a:spcBef>
              <a:spcAft>
                <a:spcPts val="600"/>
              </a:spcAft>
            </a:pP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nstant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339" y="749597"/>
            <a:ext cx="8535322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	</a:t>
            </a:r>
            <a:r>
              <a:rPr lang="ru-RU" sz="24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  <a:cs typeface="Times New Roman" pitchFamily="18" charset="0"/>
              </a:rPr>
              <a:t>Козловский Г.М.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  <a:cs typeface="Times New Roman" pitchFamily="18" charset="0"/>
              </a:rPr>
              <a:t> - </a:t>
            </a: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  <a:cs typeface="Times New Roman" pitchFamily="18" charset="0"/>
              </a:rPr>
              <a:t>преподаватель учебного предмета «Физическая культура и здоровье»;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	</a:t>
            </a:r>
            <a:r>
              <a:rPr lang="ru-RU" sz="24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Шкиль Е.В.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 </a:t>
            </a: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- преподаватель </a:t>
            </a: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  <a:cs typeface="Times New Roman" pitchFamily="18" charset="0"/>
              </a:rPr>
              <a:t>учебного предмета </a:t>
            </a: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«Физическая культура и здоровье»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            </a:t>
            </a:r>
            <a:r>
              <a:rPr lang="ru-RU" sz="24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 Олешко А.Н.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 </a:t>
            </a: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- преподаватель </a:t>
            </a: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  <a:cs typeface="Times New Roman" pitchFamily="18" charset="0"/>
              </a:rPr>
              <a:t>учебного предмета </a:t>
            </a: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«Физическая культура и здоровье»</a:t>
            </a:r>
          </a:p>
          <a:p>
            <a:pPr indent="898525">
              <a:spcBef>
                <a:spcPts val="1800"/>
              </a:spcBef>
              <a:spcAft>
                <a:spcPts val="1200"/>
              </a:spcAft>
            </a:pP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 </a:t>
            </a:r>
            <a:r>
              <a:rPr lang="ru-RU" sz="24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Красовская Р.В </a:t>
            </a: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- преподаватель </a:t>
            </a: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  <a:cs typeface="Times New Roman" pitchFamily="18" charset="0"/>
              </a:rPr>
              <a:t>учебного предмета </a:t>
            </a: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«Физическая культура и здоровье»</a:t>
            </a: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  <a:cs typeface="Times New Roman" pitchFamily="18" charset="0"/>
              </a:rPr>
              <a:t> , зав. кабинетом</a:t>
            </a: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;</a:t>
            </a:r>
          </a:p>
          <a:p>
            <a:pPr indent="898525">
              <a:spcBef>
                <a:spcPts val="1200"/>
              </a:spcBef>
              <a:spcAft>
                <a:spcPts val="1200"/>
              </a:spcAft>
            </a:pPr>
            <a:endParaRPr lang="ru-RU" sz="2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nstantia" pitchFamily="18" charset="0"/>
            </a:endParaRPr>
          </a:p>
          <a:p>
            <a:pPr>
              <a:spcAft>
                <a:spcPts val="600"/>
              </a:spcAft>
            </a:pP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nstantia" pitchFamily="18" charset="0"/>
            </a:endParaRPr>
          </a:p>
          <a:p>
            <a:pPr>
              <a:spcAft>
                <a:spcPts val="600"/>
              </a:spcAft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	</a:t>
            </a:r>
            <a:endParaRPr lang="ru-RU" sz="2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nstantia" pitchFamily="18" charset="0"/>
            </a:endParaRPr>
          </a:p>
        </p:txBody>
      </p:sp>
    </p:spTree>
  </p:cSld>
  <p:clrMapOvr>
    <a:masterClrMapping/>
  </p:clrMapOvr>
  <p:transition spd="slow">
    <p:strips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500042"/>
            <a:ext cx="881208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	</a:t>
            </a: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 </a:t>
            </a:r>
            <a:r>
              <a:rPr lang="ru-RU" sz="2400" b="1" u="sng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Макарушко</a:t>
            </a:r>
            <a:r>
              <a:rPr lang="ru-RU" sz="24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 В. В.</a:t>
            </a: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 - преподаватель </a:t>
            </a: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  <a:cs typeface="Times New Roman" pitchFamily="18" charset="0"/>
              </a:rPr>
              <a:t>учебного предмета «Основы права»;</a:t>
            </a:r>
          </a:p>
          <a:p>
            <a:pPr indent="898525">
              <a:spcBef>
                <a:spcPts val="1200"/>
              </a:spcBef>
              <a:spcAft>
                <a:spcPts val="1200"/>
              </a:spcAft>
            </a:pPr>
            <a:r>
              <a:rPr lang="ru-RU" sz="24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  <a:cs typeface="Times New Roman" pitchFamily="18" charset="0"/>
              </a:rPr>
              <a:t> Троцкий Ю.И.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  <a:cs typeface="Times New Roman" pitchFamily="18" charset="0"/>
              </a:rPr>
              <a:t> – </a:t>
            </a: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  <a:cs typeface="Times New Roman" pitchFamily="18" charset="0"/>
              </a:rPr>
              <a:t>преподаватель учебного предмета «Защита населения и территорий от чрезвычайных ситуаций»;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  <a:cs typeface="Times New Roman" pitchFamily="18" charset="0"/>
              </a:rPr>
              <a:t>             </a:t>
            </a:r>
            <a:r>
              <a:rPr lang="ru-RU" sz="2400" b="1" u="sng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  <a:cs typeface="Times New Roman" pitchFamily="18" charset="0"/>
              </a:rPr>
              <a:t>Невар</a:t>
            </a:r>
            <a:r>
              <a:rPr lang="ru-RU" sz="24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  <a:cs typeface="Times New Roman" pitchFamily="18" charset="0"/>
              </a:rPr>
              <a:t> С.В.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  <a:cs typeface="Times New Roman" pitchFamily="18" charset="0"/>
              </a:rPr>
              <a:t> - </a:t>
            </a: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  <a:cs typeface="Times New Roman" pitchFamily="18" charset="0"/>
              </a:rPr>
              <a:t>преподаватель учебного предмета «История медицины»;</a:t>
            </a:r>
          </a:p>
          <a:p>
            <a:pPr indent="627063" algn="just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	</a:t>
            </a:r>
            <a:r>
              <a:rPr lang="ru-RU" sz="24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Лось Д.В.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 </a:t>
            </a: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- преподаватель </a:t>
            </a: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  <a:cs typeface="Times New Roman" pitchFamily="18" charset="0"/>
              </a:rPr>
              <a:t>учебных предметов «</a:t>
            </a: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Информационные технологии»;</a:t>
            </a:r>
          </a:p>
          <a:p>
            <a:pPr indent="898525">
              <a:spcBef>
                <a:spcPts val="1200"/>
              </a:spcBef>
              <a:spcAft>
                <a:spcPts val="1200"/>
              </a:spcAft>
            </a:pPr>
            <a:r>
              <a:rPr lang="ru-RU" sz="24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  <a:cs typeface="Times New Roman" pitchFamily="18" charset="0"/>
              </a:rPr>
              <a:t> Довбыш Н.М.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  <a:cs typeface="Times New Roman" pitchFamily="18" charset="0"/>
              </a:rPr>
              <a:t> – </a:t>
            </a: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  <a:cs typeface="Times New Roman" pitchFamily="18" charset="0"/>
              </a:rPr>
              <a:t>преподаватель учебного предмета  «Краеведение Беларуси», зав. кабинетом;</a:t>
            </a:r>
            <a:endParaRPr lang="ru-RU" sz="2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nstantia" pitchFamily="18" charset="0"/>
            </a:endParaRPr>
          </a:p>
          <a:p>
            <a:pPr>
              <a:spcAft>
                <a:spcPts val="600"/>
              </a:spcAft>
            </a:pP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nstantia" pitchFamily="18" charset="0"/>
            </a:endParaRPr>
          </a:p>
          <a:p>
            <a:pPr>
              <a:spcAft>
                <a:spcPts val="600"/>
              </a:spcAft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	</a:t>
            </a:r>
            <a:endParaRPr lang="ru-RU" sz="2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360819"/>
      </p:ext>
    </p:extLst>
  </p:cSld>
  <p:clrMapOvr>
    <a:masterClrMapping/>
  </p:clrMapOvr>
  <p:transition spd="slow">
    <p:strips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2943" y="428604"/>
            <a:ext cx="7358114" cy="1384995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lvl="0" indent="22860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1" u="none" strike="noStrike" normalizeH="0" baseline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Times New Roman" pitchFamily="18" charset="0"/>
                <a:cs typeface="Times New Roman" pitchFamily="18" charset="0"/>
              </a:rPr>
              <a:t>По всем </a:t>
            </a:r>
            <a:r>
              <a:rPr lang="ru-RU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Times New Roman" pitchFamily="18" charset="0"/>
                <a:cs typeface="Times New Roman" pitchFamily="18" charset="0"/>
              </a:rPr>
              <a:t>учебным предметам имеются </a:t>
            </a:r>
            <a:r>
              <a:rPr kumimoji="0" lang="ru-RU" sz="2800" b="1" i="1" u="none" strike="noStrike" normalizeH="0" baseline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Times New Roman" pitchFamily="18" charset="0"/>
                <a:cs typeface="Times New Roman" pitchFamily="18" charset="0"/>
              </a:rPr>
              <a:t>учебно-методические</a:t>
            </a:r>
            <a:r>
              <a:rPr kumimoji="0" lang="ru-RU" sz="2800" b="1" i="1" u="none" strike="noStrike" normalizeH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Times New Roman" pitchFamily="18" charset="0"/>
                <a:cs typeface="Times New Roman" pitchFamily="18" charset="0"/>
              </a:rPr>
              <a:t> комплексы, включающие следующие разделы: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9592" y="2060848"/>
            <a:ext cx="7786742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ru-RU" sz="3200" i="1" dirty="0">
                <a:solidFill>
                  <a:srgbClr val="002060"/>
                </a:solidFill>
                <a:latin typeface="Constantia" pitchFamily="18" charset="0"/>
              </a:rPr>
              <a:t>Теоретический раздел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ru-RU" sz="3200" i="1" dirty="0">
                <a:solidFill>
                  <a:srgbClr val="002060"/>
                </a:solidFill>
                <a:latin typeface="Constantia" pitchFamily="18" charset="0"/>
              </a:rPr>
              <a:t>Практический раздел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ru-RU" sz="3200" i="1" dirty="0">
                <a:solidFill>
                  <a:srgbClr val="002060"/>
                </a:solidFill>
                <a:latin typeface="Constantia" pitchFamily="18" charset="0"/>
              </a:rPr>
              <a:t>Раздел контроля знаний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ru-RU" sz="3200" i="1" dirty="0">
                <a:solidFill>
                  <a:srgbClr val="002060"/>
                </a:solidFill>
                <a:latin typeface="Constantia" pitchFamily="18" charset="0"/>
              </a:rPr>
              <a:t>Вспомогательный раздел</a:t>
            </a:r>
          </a:p>
        </p:txBody>
      </p:sp>
      <p:pic>
        <p:nvPicPr>
          <p:cNvPr id="5" name="Picture 3" descr="F:\DSC066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235541">
            <a:off x="5293240" y="4322945"/>
            <a:ext cx="1571635" cy="1178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t="11200" b="3999"/>
          <a:stretch>
            <a:fillRect/>
          </a:stretch>
        </p:blipFill>
        <p:spPr bwMode="auto">
          <a:xfrm rot="1765290">
            <a:off x="7109828" y="4383914"/>
            <a:ext cx="1858420" cy="1203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4" descr="F:\DSC066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99744" y="5360628"/>
            <a:ext cx="1643074" cy="12323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trips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428604"/>
            <a:ext cx="8208912" cy="1384995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lvl="0" indent="22860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1" u="none" strike="noStrike" normalizeH="0" baseline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Times New Roman" pitchFamily="18" charset="0"/>
                <a:cs typeface="Times New Roman" pitchFamily="18" charset="0"/>
              </a:rPr>
              <a:t>По учебному предмету «Информационные технологии» создан электронный учебно-методический</a:t>
            </a:r>
            <a:r>
              <a:rPr kumimoji="0" lang="ru-RU" sz="2800" b="1" i="1" u="none" strike="noStrike" normalizeH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Times New Roman" pitchFamily="18" charset="0"/>
                <a:cs typeface="Times New Roman" pitchFamily="18" charset="0"/>
              </a:rPr>
              <a:t> комплекс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598" y="1988512"/>
            <a:ext cx="5418819" cy="3953036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1324578"/>
      </p:ext>
    </p:extLst>
  </p:cSld>
  <p:clrMapOvr>
    <a:masterClrMapping/>
  </p:clrMapOvr>
  <p:transition spd="slow">
    <p:strips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571480"/>
            <a:ext cx="7108081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С целью работы с творческой молодежью УО «ПГМК» при кабинетах и лабораториях функционируют </a:t>
            </a:r>
          </a:p>
          <a:p>
            <a:pPr algn="ctr"/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кружки и объединения по выбору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2387362"/>
            <a:ext cx="87868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Constantia" pitchFamily="18" charset="0"/>
              </a:rPr>
              <a:t>Кружки: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 Кружок «Информационные технологии»	 (</a:t>
            </a:r>
            <a:r>
              <a:rPr lang="ru-RU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рук.Хлебус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 Т.А.)</a:t>
            </a:r>
          </a:p>
          <a:p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nstant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 Кружок «Историческая аллея колледжа»	(</a:t>
            </a:r>
            <a:r>
              <a:rPr lang="ru-RU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рук.Тумилович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 В.И.)</a:t>
            </a:r>
          </a:p>
        </p:txBody>
      </p:sp>
    </p:spTree>
    <p:extLst>
      <p:ext uri="{BB962C8B-B14F-4D97-AF65-F5344CB8AC3E}">
        <p14:creationId xmlns:p14="http://schemas.microsoft.com/office/powerpoint/2010/main" val="971649031"/>
      </p:ext>
    </p:extLst>
  </p:cSld>
  <p:clrMapOvr>
    <a:masterClrMapping/>
  </p:clrMapOvr>
  <p:transition spd="slow">
    <p:strips dir="rd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33cdcc94bfac81e5d533ded9a6719af228abef"/>
  <p:tag name="ISPRING_SCORM_RATE_SLIDES" val="1"/>
  <p:tag name="ISPRING_SCORM_RATE_QUIZZES" val="0"/>
  <p:tag name="ISPRING_SCORM_PASSING_SCORE" val="100.0000000000"/>
  <p:tag name="GENSWF_OUTPUT_FILE_NAME" val="Цикловая комиссия №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694</TotalTime>
  <Words>727</Words>
  <Application>Microsoft Office PowerPoint</Application>
  <PresentationFormat>Экран (4:3)</PresentationFormat>
  <Paragraphs>81</Paragraphs>
  <Slides>26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4" baseType="lpstr">
      <vt:lpstr>Calibri</vt:lpstr>
      <vt:lpstr>Constantia</vt:lpstr>
      <vt:lpstr>Times New Roman</vt:lpstr>
      <vt:lpstr>Verdana</vt:lpstr>
      <vt:lpstr>Wingdings</vt:lpstr>
      <vt:lpstr>Wingdings 2</vt:lpstr>
      <vt:lpstr>Wingdings 3</vt:lpstr>
      <vt:lpstr>Открытая</vt:lpstr>
      <vt:lpstr>Цикловая комиссия №2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Цикловая комиссия дисциплин общеобразовательного компонента</dc:title>
  <dc:creator>User</dc:creator>
  <cp:lastModifiedBy>admin</cp:lastModifiedBy>
  <cp:revision>76</cp:revision>
  <dcterms:created xsi:type="dcterms:W3CDTF">2015-10-26T16:15:43Z</dcterms:created>
  <dcterms:modified xsi:type="dcterms:W3CDTF">2024-10-25T08:33:01Z</dcterms:modified>
</cp:coreProperties>
</file>