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Gagalin" charset="1" panose="00000500000000000000"/>
      <p:regular r:id="rId28"/>
    </p:embeddedFont>
    <p:embeddedFont>
      <p:font typeface="Montserrat" charset="1" panose="00000500000000000000"/>
      <p:regular r:id="rId29"/>
    </p:embeddedFont>
    <p:embeddedFont>
      <p:font typeface="Montserrat Bold" charset="1" panose="00000800000000000000"/>
      <p:regular r:id="rId30"/>
    </p:embeddedFont>
    <p:embeddedFont>
      <p:font typeface="Sensei" charset="1" panose="00000500000000000000"/>
      <p:regular r:id="rId31"/>
    </p:embeddedFont>
    <p:embeddedFont>
      <p:font typeface="Anonymous Pro" charset="1" panose="02060609030202000504"/>
      <p:regular r:id="rId32"/>
    </p:embeddedFont>
    <p:embeddedFont>
      <p:font typeface="Adigiana" charset="1" panose="02000500000000000000"/>
      <p:regular r:id="rId33"/>
    </p:embeddedFont>
    <p:embeddedFont>
      <p:font typeface="Adigiana Extreme" charset="1" panose="020005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jpeg" Type="http://schemas.openxmlformats.org/officeDocument/2006/relationships/image"/><Relationship Id="rId11" Target="../media/image49.jpeg" Type="http://schemas.openxmlformats.org/officeDocument/2006/relationships/image"/><Relationship Id="rId12" Target="../media/image46.png" Type="http://schemas.openxmlformats.org/officeDocument/2006/relationships/image"/><Relationship Id="rId13" Target="../media/image47.svg" Type="http://schemas.openxmlformats.org/officeDocument/2006/relationships/image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2" Target="../media/image50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2" Target="../media/image51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2" Target="../media/image52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2" Target="../media/image53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55.jpeg" Type="http://schemas.openxmlformats.org/officeDocument/2006/relationships/image"/><Relationship Id="rId4" Target="../media/image56.png" Type="http://schemas.openxmlformats.org/officeDocument/2006/relationships/image"/><Relationship Id="rId5" Target="../media/image57.svg" Type="http://schemas.openxmlformats.org/officeDocument/2006/relationships/image"/><Relationship Id="rId6" Target="../media/image58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2" Target="../media/image59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12" Target="../media/image13.png" Type="http://schemas.openxmlformats.org/officeDocument/2006/relationships/image"/><Relationship Id="rId13" Target="../media/image68.png" Type="http://schemas.openxmlformats.org/officeDocument/2006/relationships/image"/><Relationship Id="rId14" Target="../media/image69.svg" Type="http://schemas.openxmlformats.org/officeDocument/2006/relationships/image"/><Relationship Id="rId15" Target="../media/image70.png" Type="http://schemas.openxmlformats.org/officeDocument/2006/relationships/image"/><Relationship Id="rId16" Target="../media/image71.svg" Type="http://schemas.openxmlformats.org/officeDocument/2006/relationships/image"/><Relationship Id="rId2" Target="../media/image60.png" Type="http://schemas.openxmlformats.org/officeDocument/2006/relationships/image"/><Relationship Id="rId3" Target="../media/image61.svg" Type="http://schemas.openxmlformats.org/officeDocument/2006/relationships/image"/><Relationship Id="rId4" Target="../media/image62.png" Type="http://schemas.openxmlformats.org/officeDocument/2006/relationships/image"/><Relationship Id="rId5" Target="../media/image63.svg" Type="http://schemas.openxmlformats.org/officeDocument/2006/relationships/image"/><Relationship Id="rId6" Target="../media/image64.png" Type="http://schemas.openxmlformats.org/officeDocument/2006/relationships/image"/><Relationship Id="rId7" Target="../media/image65.svg" Type="http://schemas.openxmlformats.org/officeDocument/2006/relationships/image"/><Relationship Id="rId8" Target="../media/image66.png" Type="http://schemas.openxmlformats.org/officeDocument/2006/relationships/image"/><Relationship Id="rId9" Target="../media/image67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../media/image78.png" Type="http://schemas.openxmlformats.org/officeDocument/2006/relationships/image"/><Relationship Id="rId12" Target="../media/image79.png" Type="http://schemas.openxmlformats.org/officeDocument/2006/relationships/image"/><Relationship Id="rId2" Target="../media/image13.png" Type="http://schemas.openxmlformats.org/officeDocument/2006/relationships/image"/><Relationship Id="rId3" Target="../media/image68.png" Type="http://schemas.openxmlformats.org/officeDocument/2006/relationships/image"/><Relationship Id="rId4" Target="../media/image69.svg" Type="http://schemas.openxmlformats.org/officeDocument/2006/relationships/image"/><Relationship Id="rId5" Target="../media/image72.png" Type="http://schemas.openxmlformats.org/officeDocument/2006/relationships/image"/><Relationship Id="rId6" Target="../media/image73.svg" Type="http://schemas.openxmlformats.org/officeDocument/2006/relationships/image"/><Relationship Id="rId7" Target="../media/image74.png" Type="http://schemas.openxmlformats.org/officeDocument/2006/relationships/image"/><Relationship Id="rId8" Target="../media/image75.png" Type="http://schemas.openxmlformats.org/officeDocument/2006/relationships/image"/><Relationship Id="rId9" Target="../media/image7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68.png" Type="http://schemas.openxmlformats.org/officeDocument/2006/relationships/image"/><Relationship Id="rId4" Target="../media/image69.svg" Type="http://schemas.openxmlformats.org/officeDocument/2006/relationships/image"/><Relationship Id="rId5" Target="../media/image79.png" Type="http://schemas.openxmlformats.org/officeDocument/2006/relationships/image"/><Relationship Id="rId6" Target="../media/image80.png" Type="http://schemas.openxmlformats.org/officeDocument/2006/relationships/image"/><Relationship Id="rId7" Target="../media/image81.png" Type="http://schemas.openxmlformats.org/officeDocument/2006/relationships/image"/><Relationship Id="rId8" Target="../media/image82.png" Type="http://schemas.openxmlformats.org/officeDocument/2006/relationships/image"/><Relationship Id="rId9" Target="../media/image8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14" Target="../media/image13.png" Type="http://schemas.openxmlformats.org/officeDocument/2006/relationships/image"/><Relationship Id="rId15" Target="../media/image26.png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0.jpeg" Type="http://schemas.openxmlformats.org/officeDocument/2006/relationships/image"/><Relationship Id="rId11" Target="../media/image91.jpeg" Type="http://schemas.openxmlformats.org/officeDocument/2006/relationships/image"/><Relationship Id="rId12" Target="../media/image92.jpeg" Type="http://schemas.openxmlformats.org/officeDocument/2006/relationships/image"/><Relationship Id="rId2" Target="../media/image79.png" Type="http://schemas.openxmlformats.org/officeDocument/2006/relationships/image"/><Relationship Id="rId3" Target="../media/image13.png" Type="http://schemas.openxmlformats.org/officeDocument/2006/relationships/image"/><Relationship Id="rId4" Target="../media/image84.png" Type="http://schemas.openxmlformats.org/officeDocument/2006/relationships/image"/><Relationship Id="rId5" Target="../media/image85.png" Type="http://schemas.openxmlformats.org/officeDocument/2006/relationships/image"/><Relationship Id="rId6" Target="../media/image86.png" Type="http://schemas.openxmlformats.org/officeDocument/2006/relationships/image"/><Relationship Id="rId7" Target="../media/image87.png" Type="http://schemas.openxmlformats.org/officeDocument/2006/relationships/image"/><Relationship Id="rId8" Target="../media/image88.png" Type="http://schemas.openxmlformats.org/officeDocument/2006/relationships/image"/><Relationship Id="rId9" Target="../media/image89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13.png" Type="http://schemas.openxmlformats.org/officeDocument/2006/relationships/image"/><Relationship Id="rId4" Target="../media/image93.jpeg" Type="http://schemas.openxmlformats.org/officeDocument/2006/relationships/image"/><Relationship Id="rId5" Target="../media/image94.jpeg" Type="http://schemas.openxmlformats.org/officeDocument/2006/relationships/image"/><Relationship Id="rId6" Target="../media/image95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13.png" Type="http://schemas.openxmlformats.org/officeDocument/2006/relationships/image"/><Relationship Id="rId4" Target="../media/image96.png" Type="http://schemas.openxmlformats.org/officeDocument/2006/relationships/image"/><Relationship Id="rId5" Target="../media/image97.svg" Type="http://schemas.openxmlformats.org/officeDocument/2006/relationships/image"/><Relationship Id="rId6" Target="../media/image98.png" Type="http://schemas.openxmlformats.org/officeDocument/2006/relationships/image"/><Relationship Id="rId7" Target="../media/image99.png" Type="http://schemas.openxmlformats.org/officeDocument/2006/relationships/image"/><Relationship Id="rId8" Target="../media/image10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3.pn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jpe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13.png" Type="http://schemas.openxmlformats.org/officeDocument/2006/relationships/image"/><Relationship Id="rId2" Target="../media/image32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13.png" Type="http://schemas.openxmlformats.org/officeDocument/2006/relationships/image"/><Relationship Id="rId2" Target="../media/image41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13.png" Type="http://schemas.openxmlformats.org/officeDocument/2006/relationships/image"/><Relationship Id="rId2" Target="../media/image42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13.png" Type="http://schemas.openxmlformats.org/officeDocument/2006/relationships/image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43.jpe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40.svg" Type="http://schemas.openxmlformats.org/officeDocument/2006/relationships/image"/><Relationship Id="rId2" Target="../media/image44.jpeg" Type="http://schemas.openxmlformats.org/officeDocument/2006/relationships/image"/><Relationship Id="rId3" Target="../media/image45.jpe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084802" y="3807495"/>
            <a:ext cx="12349135" cy="2672010"/>
            <a:chOff x="0" y="0"/>
            <a:chExt cx="16465513" cy="3562680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744597"/>
              <a:ext cx="16465513" cy="18180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67"/>
                </a:lnSpc>
              </a:pPr>
              <a:r>
                <a:rPr lang="en-US" sz="8973">
                  <a:solidFill>
                    <a:srgbClr val="005521"/>
                  </a:solidFill>
                  <a:latin typeface="Gagalin"/>
                  <a:ea typeface="Gagalin"/>
                  <a:cs typeface="Gagalin"/>
                  <a:sym typeface="Gagalin"/>
                </a:rPr>
                <a:t>ЦИКЛОВАЯ КОМИССИЯ №1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-57150"/>
              <a:ext cx="16465513" cy="790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8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699261">
            <a:off x="16210810" y="7058620"/>
            <a:ext cx="4913938" cy="5939925"/>
          </a:xfrm>
          <a:custGeom>
            <a:avLst/>
            <a:gdLst/>
            <a:ahLst/>
            <a:cxnLst/>
            <a:rect r="r" b="b" t="t" l="l"/>
            <a:pathLst>
              <a:path h="5939925" w="4913938">
                <a:moveTo>
                  <a:pt x="0" y="0"/>
                </a:moveTo>
                <a:lnTo>
                  <a:pt x="4913938" y="0"/>
                </a:lnTo>
                <a:lnTo>
                  <a:pt x="4913938" y="5939925"/>
                </a:lnTo>
                <a:lnTo>
                  <a:pt x="0" y="5939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34102">
            <a:off x="15337074" y="-16661"/>
            <a:ext cx="4524890" cy="4898996"/>
          </a:xfrm>
          <a:custGeom>
            <a:avLst/>
            <a:gdLst/>
            <a:ahLst/>
            <a:cxnLst/>
            <a:rect r="r" b="b" t="t" l="l"/>
            <a:pathLst>
              <a:path h="4898996" w="4524890">
                <a:moveTo>
                  <a:pt x="0" y="0"/>
                </a:moveTo>
                <a:lnTo>
                  <a:pt x="4524891" y="0"/>
                </a:lnTo>
                <a:lnTo>
                  <a:pt x="4524891" y="4898995"/>
                </a:lnTo>
                <a:lnTo>
                  <a:pt x="0" y="48989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14612">
            <a:off x="-1900337" y="-36557"/>
            <a:ext cx="5207673" cy="3465470"/>
          </a:xfrm>
          <a:custGeom>
            <a:avLst/>
            <a:gdLst/>
            <a:ahLst/>
            <a:cxnLst/>
            <a:rect r="r" b="b" t="t" l="l"/>
            <a:pathLst>
              <a:path h="3465470" w="5207673">
                <a:moveTo>
                  <a:pt x="0" y="0"/>
                </a:moveTo>
                <a:lnTo>
                  <a:pt x="5207673" y="0"/>
                </a:lnTo>
                <a:lnTo>
                  <a:pt x="5207673" y="3465469"/>
                </a:lnTo>
                <a:lnTo>
                  <a:pt x="0" y="346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93282">
            <a:off x="-1457676" y="5750088"/>
            <a:ext cx="5320621" cy="4624104"/>
          </a:xfrm>
          <a:custGeom>
            <a:avLst/>
            <a:gdLst/>
            <a:ahLst/>
            <a:cxnLst/>
            <a:rect r="r" b="b" t="t" l="l"/>
            <a:pathLst>
              <a:path h="4624104" w="5320621">
                <a:moveTo>
                  <a:pt x="0" y="0"/>
                </a:moveTo>
                <a:lnTo>
                  <a:pt x="5320622" y="0"/>
                </a:lnTo>
                <a:lnTo>
                  <a:pt x="5320622" y="4624104"/>
                </a:lnTo>
                <a:lnTo>
                  <a:pt x="0" y="4624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409797">
            <a:off x="-1292046" y="3393046"/>
            <a:ext cx="4321518" cy="1634320"/>
          </a:xfrm>
          <a:custGeom>
            <a:avLst/>
            <a:gdLst/>
            <a:ahLst/>
            <a:cxnLst/>
            <a:rect r="r" b="b" t="t" l="l"/>
            <a:pathLst>
              <a:path h="1634320" w="4321518">
                <a:moveTo>
                  <a:pt x="0" y="0"/>
                </a:moveTo>
                <a:lnTo>
                  <a:pt x="4321518" y="0"/>
                </a:lnTo>
                <a:lnTo>
                  <a:pt x="4321518" y="1634320"/>
                </a:lnTo>
                <a:lnTo>
                  <a:pt x="0" y="1634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59855">
            <a:off x="16262970" y="5259252"/>
            <a:ext cx="1209483" cy="2181035"/>
          </a:xfrm>
          <a:custGeom>
            <a:avLst/>
            <a:gdLst/>
            <a:ahLst/>
            <a:cxnLst/>
            <a:rect r="r" b="b" t="t" l="l"/>
            <a:pathLst>
              <a:path h="2181035" w="1209483">
                <a:moveTo>
                  <a:pt x="0" y="0"/>
                </a:moveTo>
                <a:lnTo>
                  <a:pt x="1209483" y="0"/>
                </a:lnTo>
                <a:lnTo>
                  <a:pt x="1209483" y="2181035"/>
                </a:lnTo>
                <a:lnTo>
                  <a:pt x="0" y="2181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354248" y="174177"/>
            <a:ext cx="2815127" cy="2770085"/>
          </a:xfrm>
          <a:custGeom>
            <a:avLst/>
            <a:gdLst/>
            <a:ahLst/>
            <a:cxnLst/>
            <a:rect r="r" b="b" t="t" l="l"/>
            <a:pathLst>
              <a:path h="2770085" w="2815127">
                <a:moveTo>
                  <a:pt x="0" y="0"/>
                </a:moveTo>
                <a:lnTo>
                  <a:pt x="2815126" y="0"/>
                </a:lnTo>
                <a:lnTo>
                  <a:pt x="2815126" y="2770084"/>
                </a:lnTo>
                <a:lnTo>
                  <a:pt x="0" y="2770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757156" y="3230810"/>
            <a:ext cx="10379087" cy="940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4"/>
              </a:lnSpc>
              <a:spcBef>
                <a:spcPct val="0"/>
              </a:spcBef>
            </a:pPr>
            <a:r>
              <a:rPr lang="en-US" sz="27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УЧРЕЖДЕНИЕ ОБРАЗОВАНИЯ “ПИНСКИЙ ГОСУДАРСТВЕННЫЙ МЕДИЦИНСКИЙ КОЛЛЕДЖ”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757156" y="7841615"/>
            <a:ext cx="10748864" cy="1416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4"/>
              </a:lnSpc>
            </a:pPr>
            <a:r>
              <a:rPr lang="en-US" sz="2724" b="true">
                <a:solidFill>
                  <a:srgbClr val="0055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социально-гуманитарных наук; </a:t>
            </a:r>
          </a:p>
          <a:p>
            <a:pPr algn="ctr">
              <a:lnSpc>
                <a:spcPts val="3814"/>
              </a:lnSpc>
            </a:pPr>
            <a:r>
              <a:rPr lang="en-US" sz="2724" b="true">
                <a:solidFill>
                  <a:srgbClr val="0055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естественно-математических наук; </a:t>
            </a:r>
          </a:p>
          <a:p>
            <a:pPr algn="ctr">
              <a:lnSpc>
                <a:spcPts val="3814"/>
              </a:lnSpc>
              <a:spcBef>
                <a:spcPct val="0"/>
              </a:spcBef>
            </a:pPr>
            <a:r>
              <a:rPr lang="en-US" b="true" sz="2724">
                <a:solidFill>
                  <a:srgbClr val="0055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допризывной и медицинской подготовки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37790">
            <a:off x="16818202" y="2508312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603567">
            <a:off x="15400068" y="1580401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0"/>
                </a:lnTo>
                <a:lnTo>
                  <a:pt x="0" y="796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99261">
            <a:off x="14317936" y="-3846416"/>
            <a:ext cx="4913938" cy="5939925"/>
          </a:xfrm>
          <a:custGeom>
            <a:avLst/>
            <a:gdLst/>
            <a:ahLst/>
            <a:cxnLst/>
            <a:rect r="r" b="b" t="t" l="l"/>
            <a:pathLst>
              <a:path h="5939925" w="4913938">
                <a:moveTo>
                  <a:pt x="0" y="0"/>
                </a:moveTo>
                <a:lnTo>
                  <a:pt x="4913938" y="0"/>
                </a:lnTo>
                <a:lnTo>
                  <a:pt x="4913938" y="5939925"/>
                </a:lnTo>
                <a:lnTo>
                  <a:pt x="0" y="59399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682440">
            <a:off x="17685731" y="7142512"/>
            <a:ext cx="1169454" cy="4231576"/>
          </a:xfrm>
          <a:custGeom>
            <a:avLst/>
            <a:gdLst/>
            <a:ahLst/>
            <a:cxnLst/>
            <a:rect r="r" b="b" t="t" l="l"/>
            <a:pathLst>
              <a:path h="4231576" w="1169454">
                <a:moveTo>
                  <a:pt x="0" y="0"/>
                </a:moveTo>
                <a:lnTo>
                  <a:pt x="1169454" y="0"/>
                </a:lnTo>
                <a:lnTo>
                  <a:pt x="1169454" y="4231576"/>
                </a:lnTo>
                <a:lnTo>
                  <a:pt x="0" y="4231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34783" y="4572219"/>
            <a:ext cx="4489934" cy="5371136"/>
          </a:xfrm>
          <a:custGeom>
            <a:avLst/>
            <a:gdLst/>
            <a:ahLst/>
            <a:cxnLst/>
            <a:rect r="r" b="b" t="t" l="l"/>
            <a:pathLst>
              <a:path h="5371136" w="4489934">
                <a:moveTo>
                  <a:pt x="0" y="0"/>
                </a:moveTo>
                <a:lnTo>
                  <a:pt x="4489934" y="0"/>
                </a:lnTo>
                <a:lnTo>
                  <a:pt x="4489934" y="5371135"/>
                </a:lnTo>
                <a:lnTo>
                  <a:pt x="0" y="5371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257017" y="310713"/>
            <a:ext cx="4896369" cy="5192018"/>
          </a:xfrm>
          <a:custGeom>
            <a:avLst/>
            <a:gdLst/>
            <a:ahLst/>
            <a:cxnLst/>
            <a:rect r="r" b="b" t="t" l="l"/>
            <a:pathLst>
              <a:path h="5192018" w="4896369">
                <a:moveTo>
                  <a:pt x="0" y="0"/>
                </a:moveTo>
                <a:lnTo>
                  <a:pt x="4896368" y="0"/>
                </a:lnTo>
                <a:lnTo>
                  <a:pt x="4896368" y="5192018"/>
                </a:lnTo>
                <a:lnTo>
                  <a:pt x="0" y="51920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70390" y="279624"/>
            <a:ext cx="11242423" cy="357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1"/>
              </a:lnSpc>
            </a:pPr>
            <a:r>
              <a:rPr lang="en-US" sz="5734">
                <a:solidFill>
                  <a:srgbClr val="0055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ГЛОДЕВА ВАЛЕНТИНА АЛЕКСАНДРОВНА</a:t>
            </a:r>
          </a:p>
          <a:p>
            <a:pPr algn="ctr">
              <a:lnSpc>
                <a:spcPts val="7346"/>
              </a:lnSpc>
            </a:pPr>
          </a:p>
          <a:p>
            <a:pPr algn="ctr">
              <a:lnSpc>
                <a:spcPts val="7253"/>
              </a:lnSpc>
            </a:pPr>
            <a:r>
              <a:rPr lang="en-US" sz="6044">
                <a:solidFill>
                  <a:srgbClr val="0055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ЗУБКО ГАЛИНА ПЕТРОВНА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20491" y="5139244"/>
            <a:ext cx="7949801" cy="2155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7"/>
              </a:lnSpc>
            </a:pPr>
            <a:r>
              <a:rPr lang="en-US" sz="4098">
                <a:solidFill>
                  <a:srgbClr val="4A2B1C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Преподаватели учебного предмета “Иностранный язык”</a:t>
            </a:r>
          </a:p>
          <a:p>
            <a:pPr algn="ctr">
              <a:lnSpc>
                <a:spcPts val="5737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920165" y="6730433"/>
            <a:ext cx="6068490" cy="2695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5"/>
              </a:lnSpc>
            </a:pPr>
            <a:r>
              <a:rPr lang="en-US" sz="3111">
                <a:solidFill>
                  <a:srgbClr val="4A2B1C"/>
                </a:solidFill>
                <a:latin typeface="Montserrat"/>
                <a:ea typeface="Montserrat"/>
                <a:cs typeface="Montserrat"/>
                <a:sym typeface="Montserrat"/>
              </a:rPr>
              <a:t>Высшая квалификационная категория, педагогический стаж </a:t>
            </a:r>
          </a:p>
          <a:p>
            <a:pPr algn="ctr">
              <a:lnSpc>
                <a:spcPts val="4355"/>
              </a:lnSpc>
            </a:pPr>
            <a:r>
              <a:rPr lang="en-US" sz="3111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39 лет</a:t>
            </a:r>
          </a:p>
          <a:p>
            <a:pPr algn="ctr">
              <a:lnSpc>
                <a:spcPts val="4017"/>
              </a:lnSpc>
              <a:spcBef>
                <a:spcPct val="0"/>
              </a:spcBef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-1619235">
            <a:off x="16364412" y="4979638"/>
            <a:ext cx="1366605" cy="603791"/>
          </a:xfrm>
          <a:custGeom>
            <a:avLst/>
            <a:gdLst/>
            <a:ahLst/>
            <a:cxnLst/>
            <a:rect r="r" b="b" t="t" l="l"/>
            <a:pathLst>
              <a:path h="603791" w="1366605">
                <a:moveTo>
                  <a:pt x="0" y="0"/>
                </a:moveTo>
                <a:lnTo>
                  <a:pt x="1366605" y="0"/>
                </a:lnTo>
                <a:lnTo>
                  <a:pt x="1366605" y="603791"/>
                </a:lnTo>
                <a:lnTo>
                  <a:pt x="0" y="603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175334">
            <a:off x="11469749" y="272755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568325">
            <a:off x="11340238" y="9572421"/>
            <a:ext cx="1117405" cy="493690"/>
          </a:xfrm>
          <a:custGeom>
            <a:avLst/>
            <a:gdLst/>
            <a:ahLst/>
            <a:cxnLst/>
            <a:rect r="r" b="b" t="t" l="l"/>
            <a:pathLst>
              <a:path h="493690" w="1117405">
                <a:moveTo>
                  <a:pt x="0" y="0"/>
                </a:moveTo>
                <a:lnTo>
                  <a:pt x="1117405" y="0"/>
                </a:lnTo>
                <a:lnTo>
                  <a:pt x="1117405" y="493690"/>
                </a:lnTo>
                <a:lnTo>
                  <a:pt x="0" y="4936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568325">
            <a:off x="7147598" y="4426670"/>
            <a:ext cx="1248319" cy="551530"/>
          </a:xfrm>
          <a:custGeom>
            <a:avLst/>
            <a:gdLst/>
            <a:ahLst/>
            <a:cxnLst/>
            <a:rect r="r" b="b" t="t" l="l"/>
            <a:pathLst>
              <a:path h="551530" w="1248319">
                <a:moveTo>
                  <a:pt x="0" y="0"/>
                </a:moveTo>
                <a:lnTo>
                  <a:pt x="1248320" y="0"/>
                </a:lnTo>
                <a:lnTo>
                  <a:pt x="1248320" y="551530"/>
                </a:lnTo>
                <a:lnTo>
                  <a:pt x="0" y="551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257017" y="5884093"/>
            <a:ext cx="5447282" cy="2416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9"/>
              </a:lnSpc>
            </a:pPr>
            <a:r>
              <a:rPr lang="en-US" sz="2792">
                <a:solidFill>
                  <a:srgbClr val="4A2B1C"/>
                </a:solidFill>
                <a:latin typeface="Montserrat"/>
                <a:ea typeface="Montserrat"/>
                <a:cs typeface="Montserrat"/>
                <a:sym typeface="Montserrat"/>
              </a:rPr>
              <a:t>Высшая квалификационная категория, педагогический стаж </a:t>
            </a:r>
          </a:p>
          <a:p>
            <a:pPr algn="ctr">
              <a:lnSpc>
                <a:spcPts val="3909"/>
              </a:lnSpc>
            </a:pPr>
            <a:r>
              <a:rPr lang="en-US" sz="2792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25,5 лет</a:t>
            </a:r>
          </a:p>
          <a:p>
            <a:pPr algn="ctr">
              <a:lnSpc>
                <a:spcPts val="360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17418" y="1365317"/>
            <a:ext cx="6109574" cy="7892983"/>
          </a:xfrm>
          <a:custGeom>
            <a:avLst/>
            <a:gdLst/>
            <a:ahLst/>
            <a:cxnLst/>
            <a:rect r="r" b="b" t="t" l="l"/>
            <a:pathLst>
              <a:path h="7892983" w="6109574">
                <a:moveTo>
                  <a:pt x="0" y="0"/>
                </a:moveTo>
                <a:lnTo>
                  <a:pt x="6109574" y="0"/>
                </a:lnTo>
                <a:lnTo>
                  <a:pt x="6109574" y="7892983"/>
                </a:lnTo>
                <a:lnTo>
                  <a:pt x="0" y="7892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03" r="0" b="-160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37790">
            <a:off x="16818202" y="2508312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03567">
            <a:off x="15400068" y="1580401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0"/>
                </a:lnTo>
                <a:lnTo>
                  <a:pt x="0" y="796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9261">
            <a:off x="14317936" y="-3846416"/>
            <a:ext cx="4913938" cy="5939925"/>
          </a:xfrm>
          <a:custGeom>
            <a:avLst/>
            <a:gdLst/>
            <a:ahLst/>
            <a:cxnLst/>
            <a:rect r="r" b="b" t="t" l="l"/>
            <a:pathLst>
              <a:path h="5939925" w="4913938">
                <a:moveTo>
                  <a:pt x="0" y="0"/>
                </a:moveTo>
                <a:lnTo>
                  <a:pt x="4913938" y="0"/>
                </a:lnTo>
                <a:lnTo>
                  <a:pt x="4913938" y="5939925"/>
                </a:lnTo>
                <a:lnTo>
                  <a:pt x="0" y="5939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82440">
            <a:off x="16957610" y="7408606"/>
            <a:ext cx="1169454" cy="4231576"/>
          </a:xfrm>
          <a:custGeom>
            <a:avLst/>
            <a:gdLst/>
            <a:ahLst/>
            <a:cxnLst/>
            <a:rect r="r" b="b" t="t" l="l"/>
            <a:pathLst>
              <a:path h="4231576" w="1169454">
                <a:moveTo>
                  <a:pt x="0" y="0"/>
                </a:moveTo>
                <a:lnTo>
                  <a:pt x="1169454" y="0"/>
                </a:lnTo>
                <a:lnTo>
                  <a:pt x="1169454" y="4231576"/>
                </a:lnTo>
                <a:lnTo>
                  <a:pt x="0" y="4231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93329" y="521486"/>
            <a:ext cx="9450243" cy="214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7"/>
              </a:lnSpc>
            </a:pPr>
            <a:r>
              <a:rPr lang="en-US" sz="7047">
                <a:solidFill>
                  <a:srgbClr val="0055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ТРОЦКИЙ ЮРИЙ ИВАНОВИЧ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3904297"/>
            <a:ext cx="10111082" cy="2354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94"/>
              </a:lnSpc>
            </a:pPr>
            <a:r>
              <a:rPr lang="en-US" sz="442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Преподаватель учебных предметов </a:t>
            </a:r>
          </a:p>
          <a:p>
            <a:pPr algn="ctr">
              <a:lnSpc>
                <a:spcPts val="6194"/>
              </a:lnSpc>
            </a:pPr>
            <a:r>
              <a:rPr lang="en-US" sz="442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“Физика”, “Астрономия”</a:t>
            </a:r>
          </a:p>
          <a:p>
            <a:pPr algn="ctr">
              <a:lnSpc>
                <a:spcPts val="6194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322445" y="7324941"/>
            <a:ext cx="7466193" cy="2253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7"/>
              </a:lnSpc>
            </a:pPr>
            <a:r>
              <a:rPr lang="en-US" sz="3269">
                <a:solidFill>
                  <a:srgbClr val="4A2B1C"/>
                </a:solidFill>
                <a:latin typeface="Montserrat"/>
                <a:ea typeface="Montserrat"/>
                <a:cs typeface="Montserrat"/>
                <a:sym typeface="Montserrat"/>
              </a:rPr>
              <a:t>Высшая квалификационная категория, педагогический стаж </a:t>
            </a:r>
          </a:p>
          <a:p>
            <a:pPr algn="ctr">
              <a:lnSpc>
                <a:spcPts val="4577"/>
              </a:lnSpc>
            </a:pPr>
            <a:r>
              <a:rPr lang="en-US" sz="3269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41 год</a:t>
            </a:r>
          </a:p>
          <a:p>
            <a:pPr algn="ctr">
              <a:lnSpc>
                <a:spcPts val="422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29678" y="1211311"/>
            <a:ext cx="6690276" cy="8920368"/>
          </a:xfrm>
          <a:custGeom>
            <a:avLst/>
            <a:gdLst/>
            <a:ahLst/>
            <a:cxnLst/>
            <a:rect r="r" b="b" t="t" l="l"/>
            <a:pathLst>
              <a:path h="8920368" w="6690276">
                <a:moveTo>
                  <a:pt x="0" y="0"/>
                </a:moveTo>
                <a:lnTo>
                  <a:pt x="6690276" y="0"/>
                </a:lnTo>
                <a:lnTo>
                  <a:pt x="6690276" y="8920368"/>
                </a:lnTo>
                <a:lnTo>
                  <a:pt x="0" y="8920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37790">
            <a:off x="16818202" y="2508312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03567">
            <a:off x="15400068" y="1580401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0"/>
                </a:lnTo>
                <a:lnTo>
                  <a:pt x="0" y="796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9261">
            <a:off x="14317936" y="-3846416"/>
            <a:ext cx="4913938" cy="5939925"/>
          </a:xfrm>
          <a:custGeom>
            <a:avLst/>
            <a:gdLst/>
            <a:ahLst/>
            <a:cxnLst/>
            <a:rect r="r" b="b" t="t" l="l"/>
            <a:pathLst>
              <a:path h="5939925" w="4913938">
                <a:moveTo>
                  <a:pt x="0" y="0"/>
                </a:moveTo>
                <a:lnTo>
                  <a:pt x="4913938" y="0"/>
                </a:lnTo>
                <a:lnTo>
                  <a:pt x="4913938" y="5939925"/>
                </a:lnTo>
                <a:lnTo>
                  <a:pt x="0" y="5939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82440">
            <a:off x="17703273" y="7652088"/>
            <a:ext cx="1169454" cy="4231576"/>
          </a:xfrm>
          <a:custGeom>
            <a:avLst/>
            <a:gdLst/>
            <a:ahLst/>
            <a:cxnLst/>
            <a:rect r="r" b="b" t="t" l="l"/>
            <a:pathLst>
              <a:path h="4231576" w="1169454">
                <a:moveTo>
                  <a:pt x="0" y="0"/>
                </a:moveTo>
                <a:lnTo>
                  <a:pt x="1169454" y="0"/>
                </a:lnTo>
                <a:lnTo>
                  <a:pt x="1169454" y="4231576"/>
                </a:lnTo>
                <a:lnTo>
                  <a:pt x="0" y="4231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4051" y="3475672"/>
            <a:ext cx="10334022" cy="2746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4"/>
              </a:lnSpc>
            </a:pPr>
            <a:r>
              <a:rPr lang="en-US" sz="512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Преподаватель учебного предмета</a:t>
            </a:r>
          </a:p>
          <a:p>
            <a:pPr algn="ctr">
              <a:lnSpc>
                <a:spcPts val="7174"/>
              </a:lnSpc>
            </a:pPr>
            <a:r>
              <a:rPr lang="en-US" sz="512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“География”</a:t>
            </a:r>
          </a:p>
          <a:p>
            <a:pPr algn="ctr">
              <a:lnSpc>
                <a:spcPts val="7174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615531" y="7180042"/>
            <a:ext cx="8929430" cy="2676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3898">
                <a:solidFill>
                  <a:srgbClr val="4A2B1C"/>
                </a:solidFill>
                <a:latin typeface="Montserrat"/>
                <a:ea typeface="Montserrat"/>
                <a:cs typeface="Montserrat"/>
                <a:sym typeface="Montserrat"/>
              </a:rPr>
              <a:t>Высшая квалификационная категория, педагогический стаж </a:t>
            </a:r>
          </a:p>
          <a:p>
            <a:pPr algn="ctr">
              <a:lnSpc>
                <a:spcPts val="5458"/>
              </a:lnSpc>
            </a:pPr>
            <a:r>
              <a:rPr lang="en-US" sz="3898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38 лет</a:t>
            </a:r>
          </a:p>
          <a:p>
            <a:pPr algn="ctr">
              <a:lnSpc>
                <a:spcPts val="5034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561481" y="749074"/>
            <a:ext cx="10692334" cy="214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7"/>
              </a:lnSpc>
            </a:pPr>
            <a:r>
              <a:rPr lang="en-US" sz="7047">
                <a:solidFill>
                  <a:srgbClr val="0055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ДОВБЫШ НАТАЛИЯ МИХАЙЛОВНА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932139" y="1974350"/>
            <a:ext cx="5845145" cy="7793526"/>
          </a:xfrm>
          <a:custGeom>
            <a:avLst/>
            <a:gdLst/>
            <a:ahLst/>
            <a:cxnLst/>
            <a:rect r="r" b="b" t="t" l="l"/>
            <a:pathLst>
              <a:path h="7793526" w="5845145">
                <a:moveTo>
                  <a:pt x="0" y="0"/>
                </a:moveTo>
                <a:lnTo>
                  <a:pt x="5845145" y="0"/>
                </a:lnTo>
                <a:lnTo>
                  <a:pt x="5845145" y="7793526"/>
                </a:lnTo>
                <a:lnTo>
                  <a:pt x="0" y="7793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37790">
            <a:off x="16818202" y="2508312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03567">
            <a:off x="15400068" y="1580401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0"/>
                </a:lnTo>
                <a:lnTo>
                  <a:pt x="0" y="796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9261">
            <a:off x="14317936" y="-3846416"/>
            <a:ext cx="4913938" cy="5939925"/>
          </a:xfrm>
          <a:custGeom>
            <a:avLst/>
            <a:gdLst/>
            <a:ahLst/>
            <a:cxnLst/>
            <a:rect r="r" b="b" t="t" l="l"/>
            <a:pathLst>
              <a:path h="5939925" w="4913938">
                <a:moveTo>
                  <a:pt x="0" y="0"/>
                </a:moveTo>
                <a:lnTo>
                  <a:pt x="4913938" y="0"/>
                </a:lnTo>
                <a:lnTo>
                  <a:pt x="4913938" y="5939925"/>
                </a:lnTo>
                <a:lnTo>
                  <a:pt x="0" y="5939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82440">
            <a:off x="17703273" y="7652088"/>
            <a:ext cx="1169454" cy="4231576"/>
          </a:xfrm>
          <a:custGeom>
            <a:avLst/>
            <a:gdLst/>
            <a:ahLst/>
            <a:cxnLst/>
            <a:rect r="r" b="b" t="t" l="l"/>
            <a:pathLst>
              <a:path h="4231576" w="1169454">
                <a:moveTo>
                  <a:pt x="0" y="0"/>
                </a:moveTo>
                <a:lnTo>
                  <a:pt x="1169454" y="0"/>
                </a:lnTo>
                <a:lnTo>
                  <a:pt x="1169454" y="4231576"/>
                </a:lnTo>
                <a:lnTo>
                  <a:pt x="0" y="4231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3494366"/>
            <a:ext cx="9282883" cy="2501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19"/>
              </a:lnSpc>
            </a:pPr>
            <a:r>
              <a:rPr lang="en-US" sz="351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Преподаватель учебных предметов</a:t>
            </a:r>
          </a:p>
          <a:p>
            <a:pPr algn="ctr">
              <a:lnSpc>
                <a:spcPts val="4919"/>
              </a:lnSpc>
            </a:pPr>
            <a:r>
              <a:rPr lang="en-US" sz="351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“История Беларуси в контексте всемирной истории”, </a:t>
            </a:r>
          </a:p>
          <a:p>
            <a:pPr algn="ctr">
              <a:lnSpc>
                <a:spcPts val="4919"/>
              </a:lnSpc>
            </a:pPr>
            <a:r>
              <a:rPr lang="en-US" sz="351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“Обществоведение”</a:t>
            </a:r>
          </a:p>
          <a:p>
            <a:pPr algn="ctr">
              <a:lnSpc>
                <a:spcPts val="4919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2855743" y="7125341"/>
            <a:ext cx="6668818" cy="2370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6"/>
              </a:lnSpc>
            </a:pPr>
            <a:r>
              <a:rPr lang="en-US" sz="3419">
                <a:solidFill>
                  <a:srgbClr val="4A2B1C"/>
                </a:solidFill>
                <a:latin typeface="Montserrat"/>
                <a:ea typeface="Montserrat"/>
                <a:cs typeface="Montserrat"/>
                <a:sym typeface="Montserrat"/>
              </a:rPr>
              <a:t>Высшая квалификационная категория, педагогический стаж </a:t>
            </a:r>
          </a:p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3419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38 лет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763597"/>
            <a:ext cx="12380304" cy="214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7"/>
              </a:lnSpc>
            </a:pPr>
            <a:r>
              <a:rPr lang="en-US" sz="7047">
                <a:solidFill>
                  <a:srgbClr val="0055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ТУМИЛОВИЧ ВАЛЕНТИНА ИВАНОВНА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24565" y="2901342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37790">
            <a:off x="10685506" y="2600172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03567">
            <a:off x="15400068" y="1580401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0"/>
                </a:lnTo>
                <a:lnTo>
                  <a:pt x="0" y="796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9261">
            <a:off x="14317936" y="-3846416"/>
            <a:ext cx="4913938" cy="5939925"/>
          </a:xfrm>
          <a:custGeom>
            <a:avLst/>
            <a:gdLst/>
            <a:ahLst/>
            <a:cxnLst/>
            <a:rect r="r" b="b" t="t" l="l"/>
            <a:pathLst>
              <a:path h="5939925" w="4913938">
                <a:moveTo>
                  <a:pt x="0" y="0"/>
                </a:moveTo>
                <a:lnTo>
                  <a:pt x="4913938" y="0"/>
                </a:lnTo>
                <a:lnTo>
                  <a:pt x="4913938" y="5939925"/>
                </a:lnTo>
                <a:lnTo>
                  <a:pt x="0" y="5939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82440">
            <a:off x="17227810" y="7012948"/>
            <a:ext cx="1169454" cy="4231576"/>
          </a:xfrm>
          <a:custGeom>
            <a:avLst/>
            <a:gdLst/>
            <a:ahLst/>
            <a:cxnLst/>
            <a:rect r="r" b="b" t="t" l="l"/>
            <a:pathLst>
              <a:path h="4231576" w="1169454">
                <a:moveTo>
                  <a:pt x="0" y="0"/>
                </a:moveTo>
                <a:lnTo>
                  <a:pt x="1169454" y="0"/>
                </a:lnTo>
                <a:lnTo>
                  <a:pt x="1169454" y="4231576"/>
                </a:lnTo>
                <a:lnTo>
                  <a:pt x="0" y="4231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20079" y="3862566"/>
            <a:ext cx="8117943" cy="1574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6"/>
              </a:lnSpc>
            </a:pPr>
            <a:r>
              <a:rPr lang="en-US" sz="4376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Преподаватель учебных предметов</a:t>
            </a:r>
          </a:p>
          <a:p>
            <a:pPr algn="ctr">
              <a:lnSpc>
                <a:spcPts val="6126"/>
              </a:lnSpc>
              <a:spcBef>
                <a:spcPct val="0"/>
              </a:spcBef>
            </a:pPr>
            <a:r>
              <a:rPr lang="en-US" sz="4376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“Допризывная подготовка”, “Черчение”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03419" y="6651957"/>
            <a:ext cx="7731539" cy="3075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2"/>
              </a:lnSpc>
            </a:pPr>
            <a:r>
              <a:rPr lang="en-US" sz="3565">
                <a:solidFill>
                  <a:srgbClr val="4A2B1C"/>
                </a:solidFill>
                <a:latin typeface="Montserrat"/>
                <a:ea typeface="Montserrat"/>
                <a:cs typeface="Montserrat"/>
                <a:sym typeface="Montserrat"/>
              </a:rPr>
              <a:t>Без квалификационной категории, педагогический стаж </a:t>
            </a:r>
          </a:p>
          <a:p>
            <a:pPr algn="ctr">
              <a:lnSpc>
                <a:spcPts val="4992"/>
              </a:lnSpc>
            </a:pPr>
            <a:r>
              <a:rPr lang="en-US" sz="3565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2 года</a:t>
            </a:r>
          </a:p>
          <a:p>
            <a:pPr algn="ctr">
              <a:lnSpc>
                <a:spcPts val="4604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485775"/>
            <a:ext cx="12380304" cy="2238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7"/>
              </a:lnSpc>
            </a:pPr>
            <a:r>
              <a:rPr lang="en-US" sz="7347">
                <a:solidFill>
                  <a:srgbClr val="0055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ТРУШКО НИКОЛАЙ НИКОЛАЕВИЧ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0193" y="426869"/>
            <a:ext cx="3759516" cy="3898755"/>
          </a:xfrm>
          <a:custGeom>
            <a:avLst/>
            <a:gdLst/>
            <a:ahLst/>
            <a:cxnLst/>
            <a:rect r="r" b="b" t="t" l="l"/>
            <a:pathLst>
              <a:path h="3898755" w="3759516">
                <a:moveTo>
                  <a:pt x="0" y="0"/>
                </a:moveTo>
                <a:lnTo>
                  <a:pt x="3759516" y="0"/>
                </a:lnTo>
                <a:lnTo>
                  <a:pt x="3759516" y="3898756"/>
                </a:lnTo>
                <a:lnTo>
                  <a:pt x="0" y="3898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40" t="0" r="-2247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15986" y="5234828"/>
            <a:ext cx="4085394" cy="4627869"/>
          </a:xfrm>
          <a:custGeom>
            <a:avLst/>
            <a:gdLst/>
            <a:ahLst/>
            <a:cxnLst/>
            <a:rect r="r" b="b" t="t" l="l"/>
            <a:pathLst>
              <a:path h="4627869" w="4085394">
                <a:moveTo>
                  <a:pt x="0" y="0"/>
                </a:moveTo>
                <a:lnTo>
                  <a:pt x="4085393" y="0"/>
                </a:lnTo>
                <a:lnTo>
                  <a:pt x="4085393" y="4627869"/>
                </a:lnTo>
                <a:lnTo>
                  <a:pt x="0" y="46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1907" r="0" b="-4948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00687">
            <a:off x="11092733" y="7505159"/>
            <a:ext cx="638269" cy="2002412"/>
          </a:xfrm>
          <a:custGeom>
            <a:avLst/>
            <a:gdLst/>
            <a:ahLst/>
            <a:cxnLst/>
            <a:rect r="r" b="b" t="t" l="l"/>
            <a:pathLst>
              <a:path h="2002412" w="638269">
                <a:moveTo>
                  <a:pt x="0" y="0"/>
                </a:moveTo>
                <a:lnTo>
                  <a:pt x="638269" y="0"/>
                </a:lnTo>
                <a:lnTo>
                  <a:pt x="638269" y="2002412"/>
                </a:lnTo>
                <a:lnTo>
                  <a:pt x="0" y="200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43572" y="6483026"/>
            <a:ext cx="4210593" cy="1880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2"/>
              </a:lnSpc>
            </a:pPr>
            <a:r>
              <a:rPr lang="en-US" sz="2158">
                <a:solidFill>
                  <a:srgbClr val="4A2B1C"/>
                </a:solidFill>
                <a:latin typeface="Anonymous Pro"/>
                <a:ea typeface="Anonymous Pro"/>
                <a:cs typeface="Anonymous Pro"/>
                <a:sym typeface="Anonymous Pro"/>
              </a:rPr>
              <a:t>Без квалификационной категории, педагогический стаж </a:t>
            </a:r>
          </a:p>
          <a:p>
            <a:pPr algn="ctr">
              <a:lnSpc>
                <a:spcPts val="3022"/>
              </a:lnSpc>
            </a:pPr>
            <a:r>
              <a:rPr lang="en-US" sz="2158">
                <a:solidFill>
                  <a:srgbClr val="BA3636"/>
                </a:solidFill>
                <a:latin typeface="Anonymous Pro"/>
                <a:ea typeface="Anonymous Pro"/>
                <a:cs typeface="Anonymous Pro"/>
                <a:sym typeface="Anonymous Pro"/>
              </a:rPr>
              <a:t>1 год</a:t>
            </a:r>
          </a:p>
          <a:p>
            <a:pPr algn="ctr">
              <a:lnSpc>
                <a:spcPts val="2787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9830608">
            <a:off x="709566" y="4488504"/>
            <a:ext cx="638269" cy="2002412"/>
          </a:xfrm>
          <a:custGeom>
            <a:avLst/>
            <a:gdLst/>
            <a:ahLst/>
            <a:cxnLst/>
            <a:rect r="r" b="b" t="t" l="l"/>
            <a:pathLst>
              <a:path h="2002412" w="638269">
                <a:moveTo>
                  <a:pt x="0" y="0"/>
                </a:moveTo>
                <a:lnTo>
                  <a:pt x="638268" y="0"/>
                </a:lnTo>
                <a:lnTo>
                  <a:pt x="638268" y="2002412"/>
                </a:lnTo>
                <a:lnTo>
                  <a:pt x="0" y="200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830468" y="3765422"/>
            <a:ext cx="3593774" cy="1286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79"/>
              </a:lnSpc>
            </a:pPr>
            <a:r>
              <a:rPr lang="en-US" sz="1842">
                <a:solidFill>
                  <a:srgbClr val="4A2B1C"/>
                </a:solidFill>
                <a:latin typeface="Anonymous Pro"/>
                <a:ea typeface="Anonymous Pro"/>
                <a:cs typeface="Anonymous Pro"/>
                <a:sym typeface="Anonymous Pro"/>
              </a:rPr>
              <a:t>Без квалификационной категории, педагогический стаж </a:t>
            </a:r>
          </a:p>
          <a:p>
            <a:pPr algn="ctr">
              <a:lnSpc>
                <a:spcPts val="2579"/>
              </a:lnSpc>
              <a:spcBef>
                <a:spcPct val="0"/>
              </a:spcBef>
            </a:pPr>
            <a:r>
              <a:rPr lang="en-US" sz="1842">
                <a:solidFill>
                  <a:srgbClr val="BA3636"/>
                </a:solidFill>
                <a:latin typeface="Anonymous Pro"/>
                <a:ea typeface="Anonymous Pro"/>
                <a:cs typeface="Anonymous Pro"/>
                <a:sym typeface="Anonymous Pro"/>
              </a:rPr>
              <a:t>29 лет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7974976">
            <a:off x="12925464" y="2381230"/>
            <a:ext cx="499449" cy="1566900"/>
          </a:xfrm>
          <a:custGeom>
            <a:avLst/>
            <a:gdLst/>
            <a:ahLst/>
            <a:cxnLst/>
            <a:rect r="r" b="b" t="t" l="l"/>
            <a:pathLst>
              <a:path h="1566900" w="499449">
                <a:moveTo>
                  <a:pt x="0" y="0"/>
                </a:moveTo>
                <a:lnTo>
                  <a:pt x="499449" y="0"/>
                </a:lnTo>
                <a:lnTo>
                  <a:pt x="499449" y="1566900"/>
                </a:lnTo>
                <a:lnTo>
                  <a:pt x="0" y="1566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555603" y="659165"/>
            <a:ext cx="2835058" cy="3780078"/>
          </a:xfrm>
          <a:custGeom>
            <a:avLst/>
            <a:gdLst/>
            <a:ahLst/>
            <a:cxnLst/>
            <a:rect r="r" b="b" t="t" l="l"/>
            <a:pathLst>
              <a:path h="3780078" w="2835058">
                <a:moveTo>
                  <a:pt x="0" y="0"/>
                </a:moveTo>
                <a:lnTo>
                  <a:pt x="2835058" y="0"/>
                </a:lnTo>
                <a:lnTo>
                  <a:pt x="2835058" y="3780078"/>
                </a:lnTo>
                <a:lnTo>
                  <a:pt x="0" y="37800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98707" y="866775"/>
            <a:ext cx="9692262" cy="189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6"/>
              </a:lnSpc>
            </a:pPr>
            <a:r>
              <a:rPr lang="en-US" sz="5276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Преподаватели учебного предмета</a:t>
            </a:r>
          </a:p>
          <a:p>
            <a:pPr algn="ctr">
              <a:lnSpc>
                <a:spcPts val="7386"/>
              </a:lnSpc>
              <a:spcBef>
                <a:spcPct val="0"/>
              </a:spcBef>
            </a:pPr>
            <a:r>
              <a:rPr lang="en-US" sz="5276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“Медицинская подготовка”</a:t>
            </a:r>
          </a:p>
        </p:txBody>
      </p:sp>
      <p:sp>
        <p:nvSpPr>
          <p:cNvPr name="TextBox 11" id="11"/>
          <p:cNvSpPr txBox="true"/>
          <p:nvPr/>
        </p:nvSpPr>
        <p:spPr>
          <a:xfrm rot="-529356">
            <a:off x="1608379" y="4271241"/>
            <a:ext cx="6082804" cy="500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7"/>
              </a:lnSpc>
              <a:spcBef>
                <a:spcPct val="0"/>
              </a:spcBef>
            </a:pPr>
            <a:r>
              <a:rPr lang="en-US" sz="2912">
                <a:solidFill>
                  <a:srgbClr val="0055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ПАВЛЮКОВЕЦ ТАТЬЯНА ВАСИЛЬЕВНА</a:t>
            </a:r>
          </a:p>
        </p:txBody>
      </p:sp>
      <p:sp>
        <p:nvSpPr>
          <p:cNvPr name="TextBox 12" id="12"/>
          <p:cNvSpPr txBox="true"/>
          <p:nvPr/>
        </p:nvSpPr>
        <p:spPr>
          <a:xfrm rot="-142565">
            <a:off x="9150837" y="9612446"/>
            <a:ext cx="6458522" cy="59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9"/>
              </a:lnSpc>
              <a:spcBef>
                <a:spcPct val="0"/>
              </a:spcBef>
            </a:pPr>
            <a:r>
              <a:rPr lang="en-US" sz="3492">
                <a:solidFill>
                  <a:srgbClr val="0055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Яснюк Ангелина Владимировна</a:t>
            </a:r>
          </a:p>
        </p:txBody>
      </p:sp>
      <p:sp>
        <p:nvSpPr>
          <p:cNvPr name="TextBox 13" id="13"/>
          <p:cNvSpPr txBox="true"/>
          <p:nvPr/>
        </p:nvSpPr>
        <p:spPr>
          <a:xfrm rot="208093">
            <a:off x="11328359" y="5366535"/>
            <a:ext cx="6458522" cy="620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69"/>
              </a:lnSpc>
              <a:spcBef>
                <a:spcPct val="0"/>
              </a:spcBef>
            </a:pPr>
            <a:r>
              <a:rPr lang="en-US" sz="3692">
                <a:solidFill>
                  <a:srgbClr val="0055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Фурса Лариса Адамовна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30468" y="6770307"/>
            <a:ext cx="3593774" cy="1583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79"/>
              </a:lnSpc>
            </a:pPr>
            <a:r>
              <a:rPr lang="en-US" sz="1842">
                <a:solidFill>
                  <a:srgbClr val="4A2B1C"/>
                </a:solidFill>
                <a:latin typeface="Anonymous Pro"/>
                <a:ea typeface="Anonymous Pro"/>
                <a:cs typeface="Anonymous Pro"/>
                <a:sym typeface="Anonymous Pro"/>
              </a:rPr>
              <a:t>Без квалификационной категории, педагогический стаж </a:t>
            </a:r>
          </a:p>
          <a:p>
            <a:pPr algn="ctr">
              <a:lnSpc>
                <a:spcPts val="2579"/>
              </a:lnSpc>
            </a:pPr>
            <a:r>
              <a:rPr lang="en-US" sz="1842">
                <a:solidFill>
                  <a:srgbClr val="BA3636"/>
                </a:solidFill>
                <a:latin typeface="Anonymous Pro"/>
                <a:ea typeface="Anonymous Pro"/>
                <a:cs typeface="Anonymous Pro"/>
                <a:sym typeface="Anonymous Pro"/>
              </a:rPr>
              <a:t>1 год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15367" y="1978811"/>
            <a:ext cx="5186453" cy="7105557"/>
          </a:xfrm>
          <a:custGeom>
            <a:avLst/>
            <a:gdLst/>
            <a:ahLst/>
            <a:cxnLst/>
            <a:rect r="r" b="b" t="t" l="l"/>
            <a:pathLst>
              <a:path h="7105557" w="5186453">
                <a:moveTo>
                  <a:pt x="0" y="0"/>
                </a:moveTo>
                <a:lnTo>
                  <a:pt x="5186453" y="0"/>
                </a:lnTo>
                <a:lnTo>
                  <a:pt x="5186453" y="7105557"/>
                </a:lnTo>
                <a:lnTo>
                  <a:pt x="0" y="7105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5531" r="0" b="-266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37790">
            <a:off x="16818202" y="2508312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03567">
            <a:off x="15400068" y="1580401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0"/>
                </a:lnTo>
                <a:lnTo>
                  <a:pt x="0" y="796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9261">
            <a:off x="14317936" y="-3846416"/>
            <a:ext cx="4913938" cy="5939925"/>
          </a:xfrm>
          <a:custGeom>
            <a:avLst/>
            <a:gdLst/>
            <a:ahLst/>
            <a:cxnLst/>
            <a:rect r="r" b="b" t="t" l="l"/>
            <a:pathLst>
              <a:path h="5939925" w="4913938">
                <a:moveTo>
                  <a:pt x="0" y="0"/>
                </a:moveTo>
                <a:lnTo>
                  <a:pt x="4913938" y="0"/>
                </a:lnTo>
                <a:lnTo>
                  <a:pt x="4913938" y="5939925"/>
                </a:lnTo>
                <a:lnTo>
                  <a:pt x="0" y="5939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82440">
            <a:off x="17703273" y="7652088"/>
            <a:ext cx="1169454" cy="4231576"/>
          </a:xfrm>
          <a:custGeom>
            <a:avLst/>
            <a:gdLst/>
            <a:ahLst/>
            <a:cxnLst/>
            <a:rect r="r" b="b" t="t" l="l"/>
            <a:pathLst>
              <a:path h="4231576" w="1169454">
                <a:moveTo>
                  <a:pt x="0" y="0"/>
                </a:moveTo>
                <a:lnTo>
                  <a:pt x="1169454" y="0"/>
                </a:lnTo>
                <a:lnTo>
                  <a:pt x="1169454" y="4231576"/>
                </a:lnTo>
                <a:lnTo>
                  <a:pt x="0" y="4231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11385" y="4167625"/>
            <a:ext cx="8117943" cy="1237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86"/>
              </a:lnSpc>
              <a:spcBef>
                <a:spcPct val="0"/>
              </a:spcBef>
            </a:pPr>
            <a:r>
              <a:rPr lang="en-US" sz="6775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Лаборант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1126103" y="786163"/>
            <a:ext cx="13840781" cy="238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54"/>
              </a:lnSpc>
            </a:pPr>
            <a:r>
              <a:rPr lang="en-US" sz="7879">
                <a:solidFill>
                  <a:srgbClr val="0055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ДЕМЧУК НАТАЛИЯ ВИТАЛЬЕВНА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901897" y="6459397"/>
            <a:ext cx="7536919" cy="1991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9"/>
              </a:lnSpc>
            </a:pPr>
            <a:r>
              <a:rPr lang="en-US" sz="3864">
                <a:solidFill>
                  <a:srgbClr val="4A2B1C"/>
                </a:solidFill>
                <a:latin typeface="Anonymous Pro"/>
                <a:ea typeface="Anonymous Pro"/>
                <a:cs typeface="Anonymous Pro"/>
                <a:sym typeface="Anonymous Pro"/>
              </a:rPr>
              <a:t>Первая квалификационная категория лаборанта</a:t>
            </a:r>
          </a:p>
          <a:p>
            <a:pPr algn="ctr">
              <a:lnSpc>
                <a:spcPts val="498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0635" y="7944280"/>
            <a:ext cx="3022553" cy="2308131"/>
          </a:xfrm>
          <a:custGeom>
            <a:avLst/>
            <a:gdLst/>
            <a:ahLst/>
            <a:cxnLst/>
            <a:rect r="r" b="b" t="t" l="l"/>
            <a:pathLst>
              <a:path h="2308131" w="3022553">
                <a:moveTo>
                  <a:pt x="0" y="0"/>
                </a:moveTo>
                <a:lnTo>
                  <a:pt x="3022552" y="0"/>
                </a:lnTo>
                <a:lnTo>
                  <a:pt x="3022552" y="2308131"/>
                </a:lnTo>
                <a:lnTo>
                  <a:pt x="0" y="2308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5883989"/>
            <a:ext cx="3022553" cy="1143074"/>
          </a:xfrm>
          <a:custGeom>
            <a:avLst/>
            <a:gdLst/>
            <a:ahLst/>
            <a:cxnLst/>
            <a:rect r="r" b="b" t="t" l="l"/>
            <a:pathLst>
              <a:path h="1143074" w="3022553">
                <a:moveTo>
                  <a:pt x="0" y="0"/>
                </a:moveTo>
                <a:lnTo>
                  <a:pt x="3022553" y="0"/>
                </a:lnTo>
                <a:lnTo>
                  <a:pt x="3022553" y="1143074"/>
                </a:lnTo>
                <a:lnTo>
                  <a:pt x="0" y="1143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641" y="3210495"/>
            <a:ext cx="2536000" cy="1374051"/>
          </a:xfrm>
          <a:custGeom>
            <a:avLst/>
            <a:gdLst/>
            <a:ahLst/>
            <a:cxnLst/>
            <a:rect r="r" b="b" t="t" l="l"/>
            <a:pathLst>
              <a:path h="1374051" w="2536000">
                <a:moveTo>
                  <a:pt x="0" y="0"/>
                </a:moveTo>
                <a:lnTo>
                  <a:pt x="2536000" y="0"/>
                </a:lnTo>
                <a:lnTo>
                  <a:pt x="2536000" y="1374051"/>
                </a:lnTo>
                <a:lnTo>
                  <a:pt x="0" y="1374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16859" y="7027063"/>
            <a:ext cx="434148" cy="3022553"/>
          </a:xfrm>
          <a:custGeom>
            <a:avLst/>
            <a:gdLst/>
            <a:ahLst/>
            <a:cxnLst/>
            <a:rect r="r" b="b" t="t" l="l"/>
            <a:pathLst>
              <a:path h="3022553" w="434148">
                <a:moveTo>
                  <a:pt x="0" y="0"/>
                </a:moveTo>
                <a:lnTo>
                  <a:pt x="434148" y="0"/>
                </a:lnTo>
                <a:lnTo>
                  <a:pt x="434148" y="3022553"/>
                </a:lnTo>
                <a:lnTo>
                  <a:pt x="0" y="30225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11473" y="235414"/>
            <a:ext cx="2397485" cy="2083633"/>
          </a:xfrm>
          <a:custGeom>
            <a:avLst/>
            <a:gdLst/>
            <a:ahLst/>
            <a:cxnLst/>
            <a:rect r="r" b="b" t="t" l="l"/>
            <a:pathLst>
              <a:path h="2083633" w="2397485">
                <a:moveTo>
                  <a:pt x="0" y="0"/>
                </a:moveTo>
                <a:lnTo>
                  <a:pt x="2397486" y="0"/>
                </a:lnTo>
                <a:lnTo>
                  <a:pt x="2397486" y="2083632"/>
                </a:lnTo>
                <a:lnTo>
                  <a:pt x="0" y="20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27301" y="611454"/>
            <a:ext cx="2337320" cy="2299923"/>
          </a:xfrm>
          <a:custGeom>
            <a:avLst/>
            <a:gdLst/>
            <a:ahLst/>
            <a:cxnLst/>
            <a:rect r="r" b="b" t="t" l="l"/>
            <a:pathLst>
              <a:path h="2299923" w="2337320">
                <a:moveTo>
                  <a:pt x="0" y="0"/>
                </a:moveTo>
                <a:lnTo>
                  <a:pt x="2337320" y="0"/>
                </a:lnTo>
                <a:lnTo>
                  <a:pt x="2337320" y="2299922"/>
                </a:lnTo>
                <a:lnTo>
                  <a:pt x="0" y="22999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33933" y="1277230"/>
            <a:ext cx="2881917" cy="2316014"/>
          </a:xfrm>
          <a:custGeom>
            <a:avLst/>
            <a:gdLst/>
            <a:ahLst/>
            <a:cxnLst/>
            <a:rect r="r" b="b" t="t" l="l"/>
            <a:pathLst>
              <a:path h="2316014" w="2881917">
                <a:moveTo>
                  <a:pt x="0" y="0"/>
                </a:moveTo>
                <a:lnTo>
                  <a:pt x="2881917" y="0"/>
                </a:lnTo>
                <a:lnTo>
                  <a:pt x="2881917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83369" y="4023113"/>
            <a:ext cx="4741156" cy="3206746"/>
          </a:xfrm>
          <a:custGeom>
            <a:avLst/>
            <a:gdLst/>
            <a:ahLst/>
            <a:cxnLst/>
            <a:rect r="r" b="b" t="t" l="l"/>
            <a:pathLst>
              <a:path h="3206746" w="4741156">
                <a:moveTo>
                  <a:pt x="0" y="0"/>
                </a:moveTo>
                <a:lnTo>
                  <a:pt x="4741156" y="0"/>
                </a:lnTo>
                <a:lnTo>
                  <a:pt x="4741156" y="3206746"/>
                </a:lnTo>
                <a:lnTo>
                  <a:pt x="0" y="32067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8601498" y="3361831"/>
            <a:ext cx="9242460" cy="5277434"/>
            <a:chOff x="0" y="0"/>
            <a:chExt cx="12323280" cy="7036578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305435"/>
              <a:ext cx="12323280" cy="2574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620"/>
                </a:lnSpc>
              </a:pPr>
              <a:r>
                <a:rPr lang="en-US" sz="6350">
                  <a:solidFill>
                    <a:srgbClr val="03401A"/>
                  </a:solidFill>
                  <a:latin typeface="Gagalin"/>
                  <a:ea typeface="Gagalin"/>
                  <a:cs typeface="Gagalin"/>
                  <a:sym typeface="Gagalin"/>
                </a:rPr>
                <a:t>ОСНОВНАЯ ЦЕЛЬ  ЦИКЛОВОЙ КОМИССИИ №1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3477191"/>
              <a:ext cx="12323280" cy="35534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354"/>
                </a:lnSpc>
              </a:pPr>
              <a:r>
                <a:rPr lang="en-US" sz="3824">
                  <a:solidFill>
                    <a:srgbClr val="000000"/>
                  </a:solidFill>
                  <a:latin typeface="Sensei"/>
                  <a:ea typeface="Sensei"/>
                  <a:cs typeface="Sensei"/>
                  <a:sym typeface="Sensei"/>
                </a:rPr>
                <a:t>формирование у учащихся фундаментальных знаний и навыков, необходимых для дальнейшего обучения и профессиональной деятельности.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5473" y="91720"/>
            <a:ext cx="2107353" cy="2073636"/>
          </a:xfrm>
          <a:custGeom>
            <a:avLst/>
            <a:gdLst/>
            <a:ahLst/>
            <a:cxnLst/>
            <a:rect r="r" b="b" t="t" l="l"/>
            <a:pathLst>
              <a:path h="2073636" w="2107353">
                <a:moveTo>
                  <a:pt x="0" y="0"/>
                </a:moveTo>
                <a:lnTo>
                  <a:pt x="2107354" y="0"/>
                </a:lnTo>
                <a:lnTo>
                  <a:pt x="2107354" y="2073636"/>
                </a:lnTo>
                <a:lnTo>
                  <a:pt x="0" y="2073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80909" y="8100949"/>
            <a:ext cx="2343959" cy="1883691"/>
          </a:xfrm>
          <a:custGeom>
            <a:avLst/>
            <a:gdLst/>
            <a:ahLst/>
            <a:cxnLst/>
            <a:rect r="r" b="b" t="t" l="l"/>
            <a:pathLst>
              <a:path h="1883691" w="2343959">
                <a:moveTo>
                  <a:pt x="0" y="0"/>
                </a:moveTo>
                <a:lnTo>
                  <a:pt x="2343959" y="0"/>
                </a:lnTo>
                <a:lnTo>
                  <a:pt x="2343959" y="1883691"/>
                </a:lnTo>
                <a:lnTo>
                  <a:pt x="0" y="18836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772336" y="398913"/>
            <a:ext cx="819182" cy="2815100"/>
          </a:xfrm>
          <a:custGeom>
            <a:avLst/>
            <a:gdLst/>
            <a:ahLst/>
            <a:cxnLst/>
            <a:rect r="r" b="b" t="t" l="l"/>
            <a:pathLst>
              <a:path h="2815100" w="819182">
                <a:moveTo>
                  <a:pt x="0" y="0"/>
                </a:moveTo>
                <a:lnTo>
                  <a:pt x="819182" y="0"/>
                </a:lnTo>
                <a:lnTo>
                  <a:pt x="819182" y="2815100"/>
                </a:lnTo>
                <a:lnTo>
                  <a:pt x="0" y="2815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02604" y="1965789"/>
            <a:ext cx="4980678" cy="3735508"/>
          </a:xfrm>
          <a:custGeom>
            <a:avLst/>
            <a:gdLst/>
            <a:ahLst/>
            <a:cxnLst/>
            <a:rect r="r" b="b" t="t" l="l"/>
            <a:pathLst>
              <a:path h="3735508" w="4980678">
                <a:moveTo>
                  <a:pt x="0" y="0"/>
                </a:moveTo>
                <a:lnTo>
                  <a:pt x="4980678" y="0"/>
                </a:lnTo>
                <a:lnTo>
                  <a:pt x="4980678" y="3735508"/>
                </a:lnTo>
                <a:lnTo>
                  <a:pt x="0" y="37355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805023" y="1573204"/>
            <a:ext cx="5504125" cy="4128094"/>
          </a:xfrm>
          <a:custGeom>
            <a:avLst/>
            <a:gdLst/>
            <a:ahLst/>
            <a:cxnLst/>
            <a:rect r="r" b="b" t="t" l="l"/>
            <a:pathLst>
              <a:path h="4128094" w="5504125">
                <a:moveTo>
                  <a:pt x="0" y="0"/>
                </a:moveTo>
                <a:lnTo>
                  <a:pt x="5504125" y="0"/>
                </a:lnTo>
                <a:lnTo>
                  <a:pt x="5504125" y="4128093"/>
                </a:lnTo>
                <a:lnTo>
                  <a:pt x="0" y="41280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212460" y="2074050"/>
            <a:ext cx="4778588" cy="3583941"/>
          </a:xfrm>
          <a:custGeom>
            <a:avLst/>
            <a:gdLst/>
            <a:ahLst/>
            <a:cxnLst/>
            <a:rect r="r" b="b" t="t" l="l"/>
            <a:pathLst>
              <a:path h="3583941" w="4778588">
                <a:moveTo>
                  <a:pt x="0" y="0"/>
                </a:moveTo>
                <a:lnTo>
                  <a:pt x="4778588" y="0"/>
                </a:lnTo>
                <a:lnTo>
                  <a:pt x="4778588" y="3583941"/>
                </a:lnTo>
                <a:lnTo>
                  <a:pt x="0" y="35839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99737" y="5447621"/>
            <a:ext cx="4947822" cy="4232666"/>
          </a:xfrm>
          <a:custGeom>
            <a:avLst/>
            <a:gdLst/>
            <a:ahLst/>
            <a:cxnLst/>
            <a:rect r="r" b="b" t="t" l="l"/>
            <a:pathLst>
              <a:path h="4232666" w="4947822">
                <a:moveTo>
                  <a:pt x="0" y="0"/>
                </a:moveTo>
                <a:lnTo>
                  <a:pt x="4947822" y="0"/>
                </a:lnTo>
                <a:lnTo>
                  <a:pt x="4947822" y="4232667"/>
                </a:lnTo>
                <a:lnTo>
                  <a:pt x="0" y="4232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519" t="0" r="-3542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39004" y="5701297"/>
            <a:ext cx="5330683" cy="4283342"/>
          </a:xfrm>
          <a:custGeom>
            <a:avLst/>
            <a:gdLst/>
            <a:ahLst/>
            <a:cxnLst/>
            <a:rect r="r" b="b" t="t" l="l"/>
            <a:pathLst>
              <a:path h="4283342" w="5330683">
                <a:moveTo>
                  <a:pt x="0" y="0"/>
                </a:moveTo>
                <a:lnTo>
                  <a:pt x="5330682" y="0"/>
                </a:lnTo>
                <a:lnTo>
                  <a:pt x="5330682" y="4283343"/>
                </a:lnTo>
                <a:lnTo>
                  <a:pt x="0" y="42833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7136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314489" y="5701297"/>
            <a:ext cx="7334631" cy="8229600"/>
          </a:xfrm>
          <a:custGeom>
            <a:avLst/>
            <a:gdLst/>
            <a:ahLst/>
            <a:cxnLst/>
            <a:rect r="r" b="b" t="t" l="l"/>
            <a:pathLst>
              <a:path h="8229600" w="7334631">
                <a:moveTo>
                  <a:pt x="0" y="0"/>
                </a:moveTo>
                <a:lnTo>
                  <a:pt x="7334631" y="0"/>
                </a:lnTo>
                <a:lnTo>
                  <a:pt x="7334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225545" y="176342"/>
            <a:ext cx="10155364" cy="2289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14"/>
              </a:lnSpc>
            </a:pPr>
            <a:r>
              <a:rPr lang="en-US" sz="3762">
                <a:solidFill>
                  <a:srgbClr val="03401A"/>
                </a:solidFill>
                <a:latin typeface="Gagalin"/>
                <a:ea typeface="Gagalin"/>
                <a:cs typeface="Gagalin"/>
                <a:sym typeface="Gagalin"/>
              </a:rPr>
              <a:t>Ученик — это не сосуд, который надо наполнить, а факел, который надо зажечь.</a:t>
            </a:r>
          </a:p>
          <a:p>
            <a:pPr algn="ctr">
              <a:lnSpc>
                <a:spcPts val="4514"/>
              </a:lnSpc>
            </a:pPr>
          </a:p>
          <a:p>
            <a:pPr algn="ctr">
              <a:lnSpc>
                <a:spcPts val="451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0" y="6175092"/>
            <a:ext cx="4705654" cy="3079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5"/>
              </a:lnSpc>
              <a:spcBef>
                <a:spcPct val="0"/>
              </a:spcBef>
            </a:pPr>
            <a:r>
              <a:rPr lang="en-US" sz="2496">
                <a:solidFill>
                  <a:srgbClr val="202020"/>
                </a:solidFill>
                <a:latin typeface="Adigiana"/>
                <a:ea typeface="Adigiana"/>
                <a:cs typeface="Adigiana"/>
                <a:sym typeface="Adigiana"/>
              </a:rPr>
              <a:t>М</a:t>
            </a:r>
            <a:r>
              <a:rPr lang="en-US" sz="2496">
                <a:solidFill>
                  <a:srgbClr val="202020"/>
                </a:solidFill>
                <a:latin typeface="Adigiana"/>
                <a:ea typeface="Adigiana"/>
                <a:cs typeface="Adigiana"/>
                <a:sym typeface="Adigiana"/>
              </a:rPr>
              <a:t>ы стремимся не только передавать знания, но и создавать условия для воспитания в учащихся уважения к труду, понимание того, что лишь практическое применение знаний приносит истинную пользу и достоинство.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5473" y="91720"/>
            <a:ext cx="2107353" cy="2073636"/>
          </a:xfrm>
          <a:custGeom>
            <a:avLst/>
            <a:gdLst/>
            <a:ahLst/>
            <a:cxnLst/>
            <a:rect r="r" b="b" t="t" l="l"/>
            <a:pathLst>
              <a:path h="2073636" w="2107353">
                <a:moveTo>
                  <a:pt x="0" y="0"/>
                </a:moveTo>
                <a:lnTo>
                  <a:pt x="2107354" y="0"/>
                </a:lnTo>
                <a:lnTo>
                  <a:pt x="2107354" y="2073636"/>
                </a:lnTo>
                <a:lnTo>
                  <a:pt x="0" y="2073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80909" y="8100949"/>
            <a:ext cx="2343959" cy="1883691"/>
          </a:xfrm>
          <a:custGeom>
            <a:avLst/>
            <a:gdLst/>
            <a:ahLst/>
            <a:cxnLst/>
            <a:rect r="r" b="b" t="t" l="l"/>
            <a:pathLst>
              <a:path h="1883691" w="2343959">
                <a:moveTo>
                  <a:pt x="0" y="0"/>
                </a:moveTo>
                <a:lnTo>
                  <a:pt x="2343959" y="0"/>
                </a:lnTo>
                <a:lnTo>
                  <a:pt x="2343959" y="1883691"/>
                </a:lnTo>
                <a:lnTo>
                  <a:pt x="0" y="18836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85396" y="1755040"/>
            <a:ext cx="7334631" cy="8229600"/>
          </a:xfrm>
          <a:custGeom>
            <a:avLst/>
            <a:gdLst/>
            <a:ahLst/>
            <a:cxnLst/>
            <a:rect r="r" b="b" t="t" l="l"/>
            <a:pathLst>
              <a:path h="8229600" w="7334631">
                <a:moveTo>
                  <a:pt x="0" y="0"/>
                </a:moveTo>
                <a:lnTo>
                  <a:pt x="7334631" y="0"/>
                </a:lnTo>
                <a:lnTo>
                  <a:pt x="7334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45473" y="2431672"/>
            <a:ext cx="4065958" cy="3255557"/>
          </a:xfrm>
          <a:custGeom>
            <a:avLst/>
            <a:gdLst/>
            <a:ahLst/>
            <a:cxnLst/>
            <a:rect r="r" b="b" t="t" l="l"/>
            <a:pathLst>
              <a:path h="3255557" w="4065958">
                <a:moveTo>
                  <a:pt x="0" y="0"/>
                </a:moveTo>
                <a:lnTo>
                  <a:pt x="4065958" y="0"/>
                </a:lnTo>
                <a:lnTo>
                  <a:pt x="4065958" y="3255556"/>
                </a:lnTo>
                <a:lnTo>
                  <a:pt x="0" y="32555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259" t="-9836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84089" y="6449589"/>
            <a:ext cx="4403626" cy="3302720"/>
          </a:xfrm>
          <a:custGeom>
            <a:avLst/>
            <a:gdLst/>
            <a:ahLst/>
            <a:cxnLst/>
            <a:rect r="r" b="b" t="t" l="l"/>
            <a:pathLst>
              <a:path h="3302720" w="4403626">
                <a:moveTo>
                  <a:pt x="0" y="0"/>
                </a:moveTo>
                <a:lnTo>
                  <a:pt x="4403626" y="0"/>
                </a:lnTo>
                <a:lnTo>
                  <a:pt x="4403626" y="3302720"/>
                </a:lnTo>
                <a:lnTo>
                  <a:pt x="0" y="33027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08169" y="5809262"/>
            <a:ext cx="3437529" cy="4583373"/>
          </a:xfrm>
          <a:custGeom>
            <a:avLst/>
            <a:gdLst/>
            <a:ahLst/>
            <a:cxnLst/>
            <a:rect r="r" b="b" t="t" l="l"/>
            <a:pathLst>
              <a:path h="4583373" w="3437529">
                <a:moveTo>
                  <a:pt x="0" y="0"/>
                </a:moveTo>
                <a:lnTo>
                  <a:pt x="3437530" y="0"/>
                </a:lnTo>
                <a:lnTo>
                  <a:pt x="3437530" y="4583373"/>
                </a:lnTo>
                <a:lnTo>
                  <a:pt x="0" y="4583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513650" y="3048394"/>
            <a:ext cx="2512469" cy="3349959"/>
          </a:xfrm>
          <a:custGeom>
            <a:avLst/>
            <a:gdLst/>
            <a:ahLst/>
            <a:cxnLst/>
            <a:rect r="r" b="b" t="t" l="l"/>
            <a:pathLst>
              <a:path h="3349959" w="2512469">
                <a:moveTo>
                  <a:pt x="0" y="0"/>
                </a:moveTo>
                <a:lnTo>
                  <a:pt x="2512469" y="0"/>
                </a:lnTo>
                <a:lnTo>
                  <a:pt x="2512469" y="3349959"/>
                </a:lnTo>
                <a:lnTo>
                  <a:pt x="0" y="334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644479" y="600075"/>
            <a:ext cx="15491516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4"/>
              </a:lnSpc>
            </a:pPr>
            <a:r>
              <a:rPr lang="en-US" sz="5553">
                <a:solidFill>
                  <a:srgbClr val="03401A"/>
                </a:solidFill>
                <a:latin typeface="Gagalin"/>
                <a:ea typeface="Gagalin"/>
                <a:cs typeface="Gagalin"/>
                <a:sym typeface="Gagalin"/>
              </a:rPr>
              <a:t>Инновации в образовании - ключ к будущему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060639" y="2317372"/>
            <a:ext cx="6384146" cy="2406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2"/>
              </a:lnSpc>
              <a:spcBef>
                <a:spcPct val="0"/>
              </a:spcBef>
            </a:pPr>
            <a:r>
              <a:rPr lang="en-US" sz="3387">
                <a:solidFill>
                  <a:srgbClr val="202020"/>
                </a:solidFill>
                <a:latin typeface="Adigiana"/>
                <a:ea typeface="Adigiana"/>
                <a:cs typeface="Adigiana"/>
                <a:sym typeface="Adigiana"/>
              </a:rPr>
              <a:t>На учебных занятиях мы используем инновационные технологии, стремясь создать максимально эффективную и вовлекающую среду для обучения.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023955" y="2144614"/>
            <a:ext cx="3125576" cy="93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7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Искусственный интеллект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955320" y="7394027"/>
            <a:ext cx="3085244" cy="1366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Методика взаимного обучения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801395" y="8995169"/>
            <a:ext cx="3085244" cy="904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Игровое обучение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769884" y="1686944"/>
            <a:ext cx="3125576" cy="457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7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Чек-листы</a:t>
            </a:r>
          </a:p>
        </p:txBody>
      </p:sp>
      <p:sp>
        <p:nvSpPr>
          <p:cNvPr name="AutoShape 15" id="15"/>
          <p:cNvSpPr/>
          <p:nvPr/>
        </p:nvSpPr>
        <p:spPr>
          <a:xfrm flipH="true">
            <a:off x="4086550" y="3208751"/>
            <a:ext cx="1470485" cy="118852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6" id="16"/>
          <p:cNvSpPr/>
          <p:nvPr/>
        </p:nvSpPr>
        <p:spPr>
          <a:xfrm flipH="true" flipV="true">
            <a:off x="4619796" y="7666517"/>
            <a:ext cx="1874479" cy="247465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7" id="17"/>
          <p:cNvSpPr/>
          <p:nvPr/>
        </p:nvSpPr>
        <p:spPr>
          <a:xfrm flipH="true">
            <a:off x="9326105" y="2185041"/>
            <a:ext cx="995287" cy="863353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8" id="18"/>
          <p:cNvSpPr/>
          <p:nvPr/>
        </p:nvSpPr>
        <p:spPr>
          <a:xfrm flipH="true" flipV="true">
            <a:off x="13185663" y="8110065"/>
            <a:ext cx="1158355" cy="93272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50471" y="556013"/>
            <a:ext cx="12906990" cy="290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58"/>
              </a:lnSpc>
            </a:pPr>
            <a:r>
              <a:rPr lang="en-US" sz="6048">
                <a:solidFill>
                  <a:srgbClr val="005521"/>
                </a:solidFill>
                <a:latin typeface="Gagalin"/>
                <a:ea typeface="Gagalin"/>
                <a:cs typeface="Gagalin"/>
                <a:sym typeface="Gagalin"/>
              </a:rPr>
              <a:t>ЕДИНАЯ</a:t>
            </a:r>
          </a:p>
          <a:p>
            <a:pPr algn="ctr">
              <a:lnSpc>
                <a:spcPts val="7258"/>
              </a:lnSpc>
            </a:pPr>
            <a:r>
              <a:rPr lang="en-US" sz="6048">
                <a:solidFill>
                  <a:srgbClr val="005521"/>
                </a:solidFill>
                <a:latin typeface="Gagalin"/>
                <a:ea typeface="Gagalin"/>
                <a:cs typeface="Gagalin"/>
                <a:sym typeface="Gagalin"/>
              </a:rPr>
              <a:t>МЕТОДИЧЕСКАЯ ТЕМА КОЛЛЕДЖА</a:t>
            </a:r>
          </a:p>
          <a:p>
            <a:pPr algn="l">
              <a:lnSpc>
                <a:spcPts val="8474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946467" y="3090862"/>
            <a:ext cx="625666" cy="3246379"/>
          </a:xfrm>
          <a:custGeom>
            <a:avLst/>
            <a:gdLst/>
            <a:ahLst/>
            <a:cxnLst/>
            <a:rect r="r" b="b" t="t" l="l"/>
            <a:pathLst>
              <a:path h="3246379" w="625666">
                <a:moveTo>
                  <a:pt x="0" y="0"/>
                </a:moveTo>
                <a:lnTo>
                  <a:pt x="625666" y="0"/>
                </a:lnTo>
                <a:lnTo>
                  <a:pt x="625666" y="3246379"/>
                </a:lnTo>
                <a:lnTo>
                  <a:pt x="0" y="3246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66811" y="3090862"/>
            <a:ext cx="2667933" cy="3246379"/>
          </a:xfrm>
          <a:custGeom>
            <a:avLst/>
            <a:gdLst/>
            <a:ahLst/>
            <a:cxnLst/>
            <a:rect r="r" b="b" t="t" l="l"/>
            <a:pathLst>
              <a:path h="3246379" w="2667933">
                <a:moveTo>
                  <a:pt x="0" y="0"/>
                </a:moveTo>
                <a:lnTo>
                  <a:pt x="2667933" y="0"/>
                </a:lnTo>
                <a:lnTo>
                  <a:pt x="2667933" y="3246379"/>
                </a:lnTo>
                <a:lnTo>
                  <a:pt x="0" y="324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00778" y="7487434"/>
            <a:ext cx="2273531" cy="2248729"/>
          </a:xfrm>
          <a:custGeom>
            <a:avLst/>
            <a:gdLst/>
            <a:ahLst/>
            <a:cxnLst/>
            <a:rect r="r" b="b" t="t" l="l"/>
            <a:pathLst>
              <a:path h="2248729" w="2273531">
                <a:moveTo>
                  <a:pt x="0" y="0"/>
                </a:moveTo>
                <a:lnTo>
                  <a:pt x="2273531" y="0"/>
                </a:lnTo>
                <a:lnTo>
                  <a:pt x="2273531" y="2248729"/>
                </a:lnTo>
                <a:lnTo>
                  <a:pt x="0" y="224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08500" y="7041140"/>
            <a:ext cx="715129" cy="2273531"/>
          </a:xfrm>
          <a:custGeom>
            <a:avLst/>
            <a:gdLst/>
            <a:ahLst/>
            <a:cxnLst/>
            <a:rect r="r" b="b" t="t" l="l"/>
            <a:pathLst>
              <a:path h="2273531" w="715129">
                <a:moveTo>
                  <a:pt x="0" y="0"/>
                </a:moveTo>
                <a:lnTo>
                  <a:pt x="715129" y="0"/>
                </a:lnTo>
                <a:lnTo>
                  <a:pt x="715129" y="2273532"/>
                </a:lnTo>
                <a:lnTo>
                  <a:pt x="0" y="22735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143291" y="7743468"/>
            <a:ext cx="1004487" cy="2273531"/>
          </a:xfrm>
          <a:custGeom>
            <a:avLst/>
            <a:gdLst/>
            <a:ahLst/>
            <a:cxnLst/>
            <a:rect r="r" b="b" t="t" l="l"/>
            <a:pathLst>
              <a:path h="2273531" w="1004487">
                <a:moveTo>
                  <a:pt x="0" y="0"/>
                </a:moveTo>
                <a:lnTo>
                  <a:pt x="1004487" y="0"/>
                </a:lnTo>
                <a:lnTo>
                  <a:pt x="1004487" y="2273531"/>
                </a:lnTo>
                <a:lnTo>
                  <a:pt x="0" y="22735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57461" y="-221669"/>
            <a:ext cx="3629343" cy="3154229"/>
          </a:xfrm>
          <a:custGeom>
            <a:avLst/>
            <a:gdLst/>
            <a:ahLst/>
            <a:cxnLst/>
            <a:rect r="r" b="b" t="t" l="l"/>
            <a:pathLst>
              <a:path h="3154229" w="3629343">
                <a:moveTo>
                  <a:pt x="0" y="0"/>
                </a:moveTo>
                <a:lnTo>
                  <a:pt x="3629343" y="0"/>
                </a:lnTo>
                <a:lnTo>
                  <a:pt x="3629343" y="3154229"/>
                </a:lnTo>
                <a:lnTo>
                  <a:pt x="0" y="31542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8080" y="162476"/>
            <a:ext cx="2815127" cy="2770085"/>
          </a:xfrm>
          <a:custGeom>
            <a:avLst/>
            <a:gdLst/>
            <a:ahLst/>
            <a:cxnLst/>
            <a:rect r="r" b="b" t="t" l="l"/>
            <a:pathLst>
              <a:path h="2770085" w="2815127">
                <a:moveTo>
                  <a:pt x="0" y="0"/>
                </a:moveTo>
                <a:lnTo>
                  <a:pt x="2815127" y="0"/>
                </a:lnTo>
                <a:lnTo>
                  <a:pt x="2815127" y="2770084"/>
                </a:lnTo>
                <a:lnTo>
                  <a:pt x="0" y="2770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715129" y="2932560"/>
            <a:ext cx="14723629" cy="8571847"/>
          </a:xfrm>
          <a:custGeom>
            <a:avLst/>
            <a:gdLst/>
            <a:ahLst/>
            <a:cxnLst/>
            <a:rect r="r" b="b" t="t" l="l"/>
            <a:pathLst>
              <a:path h="8571847" w="14723629">
                <a:moveTo>
                  <a:pt x="0" y="0"/>
                </a:moveTo>
                <a:lnTo>
                  <a:pt x="14723629" y="0"/>
                </a:lnTo>
                <a:lnTo>
                  <a:pt x="14723629" y="8571847"/>
                </a:lnTo>
                <a:lnTo>
                  <a:pt x="0" y="85718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60706" r="0" b="-60706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33375" y="3847335"/>
            <a:ext cx="13057211" cy="5738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2"/>
              </a:lnSpc>
            </a:pPr>
            <a:r>
              <a:rPr lang="en-US" sz="4602">
                <a:solidFill>
                  <a:srgbClr val="81542E"/>
                </a:solidFill>
                <a:latin typeface="Sensei"/>
                <a:ea typeface="Sensei"/>
                <a:cs typeface="Sensei"/>
                <a:sym typeface="Sensei"/>
              </a:rPr>
              <a:t>Совершенствование образовательного процесса на основе использования информационно-коммуникационных, практико-ориентированных технологий обучения для формирования профессиональных компетенций будущих специалистов</a:t>
            </a:r>
          </a:p>
          <a:p>
            <a:pPr algn="ctr">
              <a:lnSpc>
                <a:spcPts val="694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005" y="1631106"/>
            <a:ext cx="7334631" cy="8229600"/>
          </a:xfrm>
          <a:custGeom>
            <a:avLst/>
            <a:gdLst/>
            <a:ahLst/>
            <a:cxnLst/>
            <a:rect r="r" b="b" t="t" l="l"/>
            <a:pathLst>
              <a:path h="8229600" w="7334631">
                <a:moveTo>
                  <a:pt x="0" y="0"/>
                </a:moveTo>
                <a:lnTo>
                  <a:pt x="7334631" y="0"/>
                </a:lnTo>
                <a:lnTo>
                  <a:pt x="7334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5473" y="91720"/>
            <a:ext cx="2107353" cy="2073636"/>
          </a:xfrm>
          <a:custGeom>
            <a:avLst/>
            <a:gdLst/>
            <a:ahLst/>
            <a:cxnLst/>
            <a:rect r="r" b="b" t="t" l="l"/>
            <a:pathLst>
              <a:path h="2073636" w="2107353">
                <a:moveTo>
                  <a:pt x="0" y="0"/>
                </a:moveTo>
                <a:lnTo>
                  <a:pt x="2107354" y="0"/>
                </a:lnTo>
                <a:lnTo>
                  <a:pt x="2107354" y="2073636"/>
                </a:lnTo>
                <a:lnTo>
                  <a:pt x="0" y="2073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16914" y="1367304"/>
            <a:ext cx="7334631" cy="8229600"/>
          </a:xfrm>
          <a:custGeom>
            <a:avLst/>
            <a:gdLst/>
            <a:ahLst/>
            <a:cxnLst/>
            <a:rect r="r" b="b" t="t" l="l"/>
            <a:pathLst>
              <a:path h="8229600" w="7334631">
                <a:moveTo>
                  <a:pt x="0" y="0"/>
                </a:moveTo>
                <a:lnTo>
                  <a:pt x="7334631" y="0"/>
                </a:lnTo>
                <a:lnTo>
                  <a:pt x="7334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flipH="true">
            <a:off x="4890645" y="2368429"/>
            <a:ext cx="1615576" cy="140785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6" id="6"/>
          <p:cNvSpPr/>
          <p:nvPr/>
        </p:nvSpPr>
        <p:spPr>
          <a:xfrm flipH="true" flipV="true">
            <a:off x="15525447" y="4136217"/>
            <a:ext cx="1155810" cy="89928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7" id="7"/>
          <p:cNvSpPr/>
          <p:nvPr/>
        </p:nvSpPr>
        <p:spPr>
          <a:xfrm flipH="true" flipV="true">
            <a:off x="14532693" y="8419521"/>
            <a:ext cx="1421872" cy="516518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459228" y="2194256"/>
            <a:ext cx="4331380" cy="3243121"/>
          </a:xfrm>
          <a:custGeom>
            <a:avLst/>
            <a:gdLst/>
            <a:ahLst/>
            <a:cxnLst/>
            <a:rect r="r" b="b" t="t" l="l"/>
            <a:pathLst>
              <a:path h="3243121" w="4331380">
                <a:moveTo>
                  <a:pt x="0" y="0"/>
                </a:moveTo>
                <a:lnTo>
                  <a:pt x="4331379" y="0"/>
                </a:lnTo>
                <a:lnTo>
                  <a:pt x="4331379" y="3243120"/>
                </a:lnTo>
                <a:lnTo>
                  <a:pt x="0" y="324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90237" y="6650476"/>
            <a:ext cx="4354563" cy="3265922"/>
          </a:xfrm>
          <a:custGeom>
            <a:avLst/>
            <a:gdLst/>
            <a:ahLst/>
            <a:cxnLst/>
            <a:rect r="r" b="b" t="t" l="l"/>
            <a:pathLst>
              <a:path h="3265922" w="4354563">
                <a:moveTo>
                  <a:pt x="0" y="0"/>
                </a:moveTo>
                <a:lnTo>
                  <a:pt x="4354563" y="0"/>
                </a:lnTo>
                <a:lnTo>
                  <a:pt x="4354563" y="3265922"/>
                </a:lnTo>
                <a:lnTo>
                  <a:pt x="0" y="3265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216914" y="1716381"/>
            <a:ext cx="4354563" cy="3265922"/>
          </a:xfrm>
          <a:custGeom>
            <a:avLst/>
            <a:gdLst/>
            <a:ahLst/>
            <a:cxnLst/>
            <a:rect r="r" b="b" t="t" l="l"/>
            <a:pathLst>
              <a:path h="3265922" w="4354563">
                <a:moveTo>
                  <a:pt x="0" y="0"/>
                </a:moveTo>
                <a:lnTo>
                  <a:pt x="4354563" y="0"/>
                </a:lnTo>
                <a:lnTo>
                  <a:pt x="4354563" y="3265922"/>
                </a:lnTo>
                <a:lnTo>
                  <a:pt x="0" y="3265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60983" y="5745906"/>
            <a:ext cx="3127869" cy="4170492"/>
          </a:xfrm>
          <a:custGeom>
            <a:avLst/>
            <a:gdLst/>
            <a:ahLst/>
            <a:cxnLst/>
            <a:rect r="r" b="b" t="t" l="l"/>
            <a:pathLst>
              <a:path h="4170492" w="3127869">
                <a:moveTo>
                  <a:pt x="0" y="0"/>
                </a:moveTo>
                <a:lnTo>
                  <a:pt x="3127869" y="0"/>
                </a:lnTo>
                <a:lnTo>
                  <a:pt x="3127869" y="4170492"/>
                </a:lnTo>
                <a:lnTo>
                  <a:pt x="0" y="41704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188852" y="9104679"/>
            <a:ext cx="3125576" cy="93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7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Дзень роднай мовы</a:t>
            </a:r>
          </a:p>
        </p:txBody>
      </p:sp>
      <p:sp>
        <p:nvSpPr>
          <p:cNvPr name="AutoShape 13" id="13"/>
          <p:cNvSpPr/>
          <p:nvPr/>
        </p:nvSpPr>
        <p:spPr>
          <a:xfrm flipH="true" flipV="true">
            <a:off x="3990860" y="8542278"/>
            <a:ext cx="1155098" cy="633816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6194429" y="4295481"/>
            <a:ext cx="3519533" cy="4392553"/>
          </a:xfrm>
          <a:custGeom>
            <a:avLst/>
            <a:gdLst/>
            <a:ahLst/>
            <a:cxnLst/>
            <a:rect r="r" b="b" t="t" l="l"/>
            <a:pathLst>
              <a:path h="4392553" w="3519533">
                <a:moveTo>
                  <a:pt x="0" y="0"/>
                </a:moveTo>
                <a:lnTo>
                  <a:pt x="3519533" y="0"/>
                </a:lnTo>
                <a:lnTo>
                  <a:pt x="3519533" y="4392553"/>
                </a:lnTo>
                <a:lnTo>
                  <a:pt x="0" y="43925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AutoShape 15" id="15"/>
          <p:cNvSpPr/>
          <p:nvPr/>
        </p:nvSpPr>
        <p:spPr>
          <a:xfrm flipH="true">
            <a:off x="8241900" y="3831579"/>
            <a:ext cx="1090209" cy="739878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6901150" y="2963950"/>
            <a:ext cx="1496226" cy="1485698"/>
          </a:xfrm>
          <a:custGeom>
            <a:avLst/>
            <a:gdLst/>
            <a:ahLst/>
            <a:cxnLst/>
            <a:rect r="r" b="b" t="t" l="l"/>
            <a:pathLst>
              <a:path h="1485698" w="1496226">
                <a:moveTo>
                  <a:pt x="0" y="0"/>
                </a:moveTo>
                <a:lnTo>
                  <a:pt x="1496226" y="0"/>
                </a:lnTo>
                <a:lnTo>
                  <a:pt x="1496226" y="1485698"/>
                </a:lnTo>
                <a:lnTo>
                  <a:pt x="0" y="1485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752" t="-24036" r="-13694" b="-2892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24357" y="4871484"/>
            <a:ext cx="1520443" cy="1493495"/>
          </a:xfrm>
          <a:custGeom>
            <a:avLst/>
            <a:gdLst/>
            <a:ahLst/>
            <a:cxnLst/>
            <a:rect r="r" b="b" t="t" l="l"/>
            <a:pathLst>
              <a:path h="1493495" w="1520443">
                <a:moveTo>
                  <a:pt x="0" y="0"/>
                </a:moveTo>
                <a:lnTo>
                  <a:pt x="1520443" y="0"/>
                </a:lnTo>
                <a:lnTo>
                  <a:pt x="1520443" y="1493495"/>
                </a:lnTo>
                <a:lnTo>
                  <a:pt x="0" y="1493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2539" t="-21111" r="-11798" b="-30938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491583" y="1563829"/>
            <a:ext cx="1260057" cy="1313909"/>
          </a:xfrm>
          <a:custGeom>
            <a:avLst/>
            <a:gdLst/>
            <a:ahLst/>
            <a:cxnLst/>
            <a:rect r="r" b="b" t="t" l="l"/>
            <a:pathLst>
              <a:path h="1313909" w="1260057">
                <a:moveTo>
                  <a:pt x="0" y="0"/>
                </a:moveTo>
                <a:lnTo>
                  <a:pt x="1260057" y="0"/>
                </a:lnTo>
                <a:lnTo>
                  <a:pt x="1260057" y="1313909"/>
                </a:lnTo>
                <a:lnTo>
                  <a:pt x="0" y="1313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818" t="-21423" r="-18122" b="-32873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122932" y="8936039"/>
            <a:ext cx="1260147" cy="1229930"/>
          </a:xfrm>
          <a:custGeom>
            <a:avLst/>
            <a:gdLst/>
            <a:ahLst/>
            <a:cxnLst/>
            <a:rect r="r" b="b" t="t" l="l"/>
            <a:pathLst>
              <a:path h="1229930" w="1260147">
                <a:moveTo>
                  <a:pt x="0" y="0"/>
                </a:moveTo>
                <a:lnTo>
                  <a:pt x="1260146" y="0"/>
                </a:lnTo>
                <a:lnTo>
                  <a:pt x="1260146" y="1229930"/>
                </a:lnTo>
                <a:lnTo>
                  <a:pt x="0" y="12299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752" t="-24327" r="-13694" b="-31292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-285038">
            <a:off x="15069383" y="9014783"/>
            <a:ext cx="3085244" cy="904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мире математики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884229" y="5236732"/>
            <a:ext cx="3085244" cy="443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Последний герой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352827" y="481479"/>
            <a:ext cx="15491516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4"/>
              </a:lnSpc>
            </a:pPr>
            <a:r>
              <a:rPr lang="en-US" sz="5553">
                <a:solidFill>
                  <a:srgbClr val="03401A"/>
                </a:solidFill>
                <a:latin typeface="Gagalin"/>
                <a:ea typeface="Gagalin"/>
                <a:cs typeface="Gagalin"/>
                <a:sym typeface="Gagalin"/>
              </a:rPr>
              <a:t>участие во внеклассных мероприятиях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580310" y="1516204"/>
            <a:ext cx="3085244" cy="904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Литературное кафе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131669" y="2911146"/>
            <a:ext cx="3085244" cy="904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Химические гонки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005" y="1631106"/>
            <a:ext cx="7334631" cy="8229600"/>
          </a:xfrm>
          <a:custGeom>
            <a:avLst/>
            <a:gdLst/>
            <a:ahLst/>
            <a:cxnLst/>
            <a:rect r="r" b="b" t="t" l="l"/>
            <a:pathLst>
              <a:path h="8229600" w="7334631">
                <a:moveTo>
                  <a:pt x="0" y="0"/>
                </a:moveTo>
                <a:lnTo>
                  <a:pt x="7334631" y="0"/>
                </a:lnTo>
                <a:lnTo>
                  <a:pt x="7334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5473" y="91720"/>
            <a:ext cx="2107353" cy="2073636"/>
          </a:xfrm>
          <a:custGeom>
            <a:avLst/>
            <a:gdLst/>
            <a:ahLst/>
            <a:cxnLst/>
            <a:rect r="r" b="b" t="t" l="l"/>
            <a:pathLst>
              <a:path h="2073636" w="2107353">
                <a:moveTo>
                  <a:pt x="0" y="0"/>
                </a:moveTo>
                <a:lnTo>
                  <a:pt x="2107354" y="0"/>
                </a:lnTo>
                <a:lnTo>
                  <a:pt x="2107354" y="2073636"/>
                </a:lnTo>
                <a:lnTo>
                  <a:pt x="0" y="2073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16914" y="1367304"/>
            <a:ext cx="7334631" cy="8229600"/>
          </a:xfrm>
          <a:custGeom>
            <a:avLst/>
            <a:gdLst/>
            <a:ahLst/>
            <a:cxnLst/>
            <a:rect r="r" b="b" t="t" l="l"/>
            <a:pathLst>
              <a:path h="8229600" w="7334631">
                <a:moveTo>
                  <a:pt x="0" y="0"/>
                </a:moveTo>
                <a:lnTo>
                  <a:pt x="7334631" y="0"/>
                </a:lnTo>
                <a:lnTo>
                  <a:pt x="7334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16432">
            <a:off x="1531740" y="3827996"/>
            <a:ext cx="3201851" cy="5296565"/>
          </a:xfrm>
          <a:custGeom>
            <a:avLst/>
            <a:gdLst/>
            <a:ahLst/>
            <a:cxnLst/>
            <a:rect r="r" b="b" t="t" l="l"/>
            <a:pathLst>
              <a:path h="5296565" w="3201851">
                <a:moveTo>
                  <a:pt x="0" y="0"/>
                </a:moveTo>
                <a:lnTo>
                  <a:pt x="3201852" y="0"/>
                </a:lnTo>
                <a:lnTo>
                  <a:pt x="3201852" y="5296565"/>
                </a:lnTo>
                <a:lnTo>
                  <a:pt x="0" y="5296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3490" r="0" b="-1756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49463" y="3844777"/>
            <a:ext cx="3469940" cy="5634977"/>
          </a:xfrm>
          <a:custGeom>
            <a:avLst/>
            <a:gdLst/>
            <a:ahLst/>
            <a:cxnLst/>
            <a:rect r="r" b="b" t="t" l="l"/>
            <a:pathLst>
              <a:path h="5634977" w="3469940">
                <a:moveTo>
                  <a:pt x="0" y="0"/>
                </a:moveTo>
                <a:lnTo>
                  <a:pt x="3469940" y="0"/>
                </a:lnTo>
                <a:lnTo>
                  <a:pt x="3469940" y="5634976"/>
                </a:lnTo>
                <a:lnTo>
                  <a:pt x="0" y="56349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0332" r="0" b="-2303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671122">
            <a:off x="13171587" y="3720870"/>
            <a:ext cx="3425284" cy="5882790"/>
          </a:xfrm>
          <a:custGeom>
            <a:avLst/>
            <a:gdLst/>
            <a:ahLst/>
            <a:cxnLst/>
            <a:rect r="r" b="b" t="t" l="l"/>
            <a:pathLst>
              <a:path h="5882790" w="3425284">
                <a:moveTo>
                  <a:pt x="0" y="0"/>
                </a:moveTo>
                <a:lnTo>
                  <a:pt x="3425284" y="0"/>
                </a:lnTo>
                <a:lnTo>
                  <a:pt x="3425284" y="5882790"/>
                </a:lnTo>
                <a:lnTo>
                  <a:pt x="0" y="5882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9770" r="0" b="-16335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239810" y="632424"/>
            <a:ext cx="9176208" cy="252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4"/>
              </a:lnSpc>
            </a:pPr>
            <a:r>
              <a:rPr lang="en-US" sz="5553">
                <a:solidFill>
                  <a:srgbClr val="03401A"/>
                </a:solidFill>
                <a:latin typeface="Gagalin"/>
                <a:ea typeface="Gagalin"/>
                <a:cs typeface="Gagalin"/>
                <a:sym typeface="Gagalin"/>
              </a:rPr>
              <a:t>Мы всегда вдохновляем учащихся на участие в конкурсах и олимпиадах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005" y="1631106"/>
            <a:ext cx="7334631" cy="8229600"/>
          </a:xfrm>
          <a:custGeom>
            <a:avLst/>
            <a:gdLst/>
            <a:ahLst/>
            <a:cxnLst/>
            <a:rect r="r" b="b" t="t" l="l"/>
            <a:pathLst>
              <a:path h="8229600" w="7334631">
                <a:moveTo>
                  <a:pt x="0" y="0"/>
                </a:moveTo>
                <a:lnTo>
                  <a:pt x="7334631" y="0"/>
                </a:lnTo>
                <a:lnTo>
                  <a:pt x="7334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5473" y="91720"/>
            <a:ext cx="2107353" cy="2073636"/>
          </a:xfrm>
          <a:custGeom>
            <a:avLst/>
            <a:gdLst/>
            <a:ahLst/>
            <a:cxnLst/>
            <a:rect r="r" b="b" t="t" l="l"/>
            <a:pathLst>
              <a:path h="2073636" w="2107353">
                <a:moveTo>
                  <a:pt x="0" y="0"/>
                </a:moveTo>
                <a:lnTo>
                  <a:pt x="2107354" y="0"/>
                </a:lnTo>
                <a:lnTo>
                  <a:pt x="2107354" y="2073636"/>
                </a:lnTo>
                <a:lnTo>
                  <a:pt x="0" y="2073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16914" y="1291216"/>
            <a:ext cx="7334631" cy="8229600"/>
          </a:xfrm>
          <a:custGeom>
            <a:avLst/>
            <a:gdLst/>
            <a:ahLst/>
            <a:cxnLst/>
            <a:rect r="r" b="b" t="t" l="l"/>
            <a:pathLst>
              <a:path h="8229600" w="7334631">
                <a:moveTo>
                  <a:pt x="0" y="0"/>
                </a:moveTo>
                <a:lnTo>
                  <a:pt x="7334631" y="0"/>
                </a:lnTo>
                <a:lnTo>
                  <a:pt x="7334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09583" y="1778998"/>
            <a:ext cx="6082059" cy="5097872"/>
          </a:xfrm>
          <a:custGeom>
            <a:avLst/>
            <a:gdLst/>
            <a:ahLst/>
            <a:cxnLst/>
            <a:rect r="r" b="b" t="t" l="l"/>
            <a:pathLst>
              <a:path h="5097872" w="6082059">
                <a:moveTo>
                  <a:pt x="0" y="0"/>
                </a:moveTo>
                <a:lnTo>
                  <a:pt x="6082059" y="0"/>
                </a:lnTo>
                <a:lnTo>
                  <a:pt x="6082059" y="5097871"/>
                </a:lnTo>
                <a:lnTo>
                  <a:pt x="0" y="509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96298" y="1631106"/>
            <a:ext cx="4547738" cy="5245763"/>
          </a:xfrm>
          <a:custGeom>
            <a:avLst/>
            <a:gdLst/>
            <a:ahLst/>
            <a:cxnLst/>
            <a:rect r="r" b="b" t="t" l="l"/>
            <a:pathLst>
              <a:path h="5245763" w="4547738">
                <a:moveTo>
                  <a:pt x="0" y="0"/>
                </a:moveTo>
                <a:lnTo>
                  <a:pt x="4547739" y="0"/>
                </a:lnTo>
                <a:lnTo>
                  <a:pt x="4547739" y="5245763"/>
                </a:lnTo>
                <a:lnTo>
                  <a:pt x="0" y="52457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31626" y="2507831"/>
            <a:ext cx="3321766" cy="4114800"/>
          </a:xfrm>
          <a:custGeom>
            <a:avLst/>
            <a:gdLst/>
            <a:ahLst/>
            <a:cxnLst/>
            <a:rect r="r" b="b" t="t" l="l"/>
            <a:pathLst>
              <a:path h="4114800" w="3321766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99150" y="7614459"/>
            <a:ext cx="14946700" cy="2123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5"/>
              </a:lnSpc>
            </a:pPr>
            <a:r>
              <a:rPr lang="en-US" sz="7004">
                <a:solidFill>
                  <a:srgbClr val="03401A"/>
                </a:solidFill>
                <a:latin typeface="Gagalin"/>
                <a:ea typeface="Gagalin"/>
                <a:cs typeface="Gagalin"/>
                <a:sym typeface="Gagalin"/>
              </a:rPr>
              <a:t>наш успех - это сумма слагаемых труда и любви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7110" y="5359638"/>
            <a:ext cx="3629343" cy="3154229"/>
          </a:xfrm>
          <a:custGeom>
            <a:avLst/>
            <a:gdLst/>
            <a:ahLst/>
            <a:cxnLst/>
            <a:rect r="r" b="b" t="t" l="l"/>
            <a:pathLst>
              <a:path h="3154229" w="3629343">
                <a:moveTo>
                  <a:pt x="0" y="0"/>
                </a:moveTo>
                <a:lnTo>
                  <a:pt x="3629343" y="0"/>
                </a:lnTo>
                <a:lnTo>
                  <a:pt x="3629343" y="3154229"/>
                </a:lnTo>
                <a:lnTo>
                  <a:pt x="0" y="3154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66799" y="5143500"/>
            <a:ext cx="3629343" cy="3154229"/>
          </a:xfrm>
          <a:custGeom>
            <a:avLst/>
            <a:gdLst/>
            <a:ahLst/>
            <a:cxnLst/>
            <a:rect r="r" b="b" t="t" l="l"/>
            <a:pathLst>
              <a:path h="3154229" w="3629343">
                <a:moveTo>
                  <a:pt x="0" y="0"/>
                </a:moveTo>
                <a:lnTo>
                  <a:pt x="3629343" y="0"/>
                </a:lnTo>
                <a:lnTo>
                  <a:pt x="3629343" y="3154229"/>
                </a:lnTo>
                <a:lnTo>
                  <a:pt x="0" y="3154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3343486" y="1478819"/>
            <a:ext cx="501372" cy="2601460"/>
          </a:xfrm>
          <a:custGeom>
            <a:avLst/>
            <a:gdLst/>
            <a:ahLst/>
            <a:cxnLst/>
            <a:rect r="r" b="b" t="t" l="l"/>
            <a:pathLst>
              <a:path h="2601460" w="501372">
                <a:moveTo>
                  <a:pt x="0" y="0"/>
                </a:moveTo>
                <a:lnTo>
                  <a:pt x="501373" y="0"/>
                </a:lnTo>
                <a:lnTo>
                  <a:pt x="501373" y="2601460"/>
                </a:lnTo>
                <a:lnTo>
                  <a:pt x="0" y="2601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279819" y="-1256007"/>
            <a:ext cx="12411370" cy="8071112"/>
            <a:chOff x="0" y="0"/>
            <a:chExt cx="16548493" cy="1076148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847898"/>
              <a:ext cx="16548493" cy="6105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054"/>
                </a:lnSpc>
              </a:pPr>
            </a:p>
            <a:p>
              <a:pPr algn="ctr">
                <a:lnSpc>
                  <a:spcPts val="9054"/>
                </a:lnSpc>
              </a:pPr>
              <a:r>
                <a:rPr lang="en-US" sz="7545">
                  <a:solidFill>
                    <a:srgbClr val="005521"/>
                  </a:solidFill>
                  <a:latin typeface="Gagalin"/>
                  <a:ea typeface="Gagalin"/>
                  <a:cs typeface="Gagalin"/>
                  <a:sym typeface="Gagalin"/>
                </a:rPr>
                <a:t>Учебные предметы </a:t>
              </a:r>
            </a:p>
            <a:p>
              <a:pPr algn="ctr">
                <a:lnSpc>
                  <a:spcPts val="9054"/>
                </a:lnSpc>
              </a:pPr>
              <a:r>
                <a:rPr lang="en-US" sz="7545">
                  <a:solidFill>
                    <a:srgbClr val="005521"/>
                  </a:solidFill>
                  <a:latin typeface="Gagalin"/>
                  <a:ea typeface="Gagalin"/>
                  <a:cs typeface="Gagalin"/>
                  <a:sym typeface="Gagalin"/>
                </a:rPr>
                <a:t>цикловой комиссии №1 </a:t>
              </a:r>
            </a:p>
            <a:p>
              <a:pPr algn="ctr">
                <a:lnSpc>
                  <a:spcPts val="9054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8673076"/>
              <a:ext cx="16548493" cy="5999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10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0148395"/>
              <a:ext cx="16548493" cy="5999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1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68919" y="154932"/>
            <a:ext cx="2815127" cy="2770085"/>
          </a:xfrm>
          <a:custGeom>
            <a:avLst/>
            <a:gdLst/>
            <a:ahLst/>
            <a:cxnLst/>
            <a:rect r="r" b="b" t="t" l="l"/>
            <a:pathLst>
              <a:path h="2770085" w="2815127">
                <a:moveTo>
                  <a:pt x="0" y="0"/>
                </a:moveTo>
                <a:lnTo>
                  <a:pt x="2815127" y="0"/>
                </a:lnTo>
                <a:lnTo>
                  <a:pt x="2815127" y="2770085"/>
                </a:lnTo>
                <a:lnTo>
                  <a:pt x="0" y="27700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4531" y="4052735"/>
            <a:ext cx="3104952" cy="2613805"/>
          </a:xfrm>
          <a:custGeom>
            <a:avLst/>
            <a:gdLst/>
            <a:ahLst/>
            <a:cxnLst/>
            <a:rect r="r" b="b" t="t" l="l"/>
            <a:pathLst>
              <a:path h="2613805" w="3104952">
                <a:moveTo>
                  <a:pt x="0" y="0"/>
                </a:moveTo>
                <a:lnTo>
                  <a:pt x="3104952" y="0"/>
                </a:lnTo>
                <a:lnTo>
                  <a:pt x="3104952" y="2613805"/>
                </a:lnTo>
                <a:lnTo>
                  <a:pt x="0" y="26138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995989" y="7333290"/>
            <a:ext cx="3104952" cy="2613805"/>
          </a:xfrm>
          <a:custGeom>
            <a:avLst/>
            <a:gdLst/>
            <a:ahLst/>
            <a:cxnLst/>
            <a:rect r="r" b="b" t="t" l="l"/>
            <a:pathLst>
              <a:path h="2613805" w="3104952">
                <a:moveTo>
                  <a:pt x="0" y="0"/>
                </a:moveTo>
                <a:lnTo>
                  <a:pt x="3104953" y="0"/>
                </a:lnTo>
                <a:lnTo>
                  <a:pt x="3104953" y="2613806"/>
                </a:lnTo>
                <a:lnTo>
                  <a:pt x="0" y="2613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691189" y="579250"/>
            <a:ext cx="3104952" cy="2613805"/>
          </a:xfrm>
          <a:custGeom>
            <a:avLst/>
            <a:gdLst/>
            <a:ahLst/>
            <a:cxnLst/>
            <a:rect r="r" b="b" t="t" l="l"/>
            <a:pathLst>
              <a:path h="2613805" w="3104952">
                <a:moveTo>
                  <a:pt x="0" y="0"/>
                </a:moveTo>
                <a:lnTo>
                  <a:pt x="3104953" y="0"/>
                </a:lnTo>
                <a:lnTo>
                  <a:pt x="3104953" y="2613805"/>
                </a:lnTo>
                <a:lnTo>
                  <a:pt x="0" y="26138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882858" y="4052735"/>
            <a:ext cx="3104952" cy="2613805"/>
          </a:xfrm>
          <a:custGeom>
            <a:avLst/>
            <a:gdLst/>
            <a:ahLst/>
            <a:cxnLst/>
            <a:rect r="r" b="b" t="t" l="l"/>
            <a:pathLst>
              <a:path h="2613805" w="3104952">
                <a:moveTo>
                  <a:pt x="0" y="0"/>
                </a:moveTo>
                <a:lnTo>
                  <a:pt x="3104953" y="0"/>
                </a:lnTo>
                <a:lnTo>
                  <a:pt x="3104953" y="2613805"/>
                </a:lnTo>
                <a:lnTo>
                  <a:pt x="0" y="26138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16903" y="7333290"/>
            <a:ext cx="3104952" cy="2613805"/>
          </a:xfrm>
          <a:custGeom>
            <a:avLst/>
            <a:gdLst/>
            <a:ahLst/>
            <a:cxnLst/>
            <a:rect r="r" b="b" t="t" l="l"/>
            <a:pathLst>
              <a:path h="2613805" w="3104952">
                <a:moveTo>
                  <a:pt x="0" y="0"/>
                </a:moveTo>
                <a:lnTo>
                  <a:pt x="3104952" y="0"/>
                </a:lnTo>
                <a:lnTo>
                  <a:pt x="3104952" y="2613806"/>
                </a:lnTo>
                <a:lnTo>
                  <a:pt x="0" y="2613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586237" y="7333290"/>
            <a:ext cx="3104952" cy="2613805"/>
          </a:xfrm>
          <a:custGeom>
            <a:avLst/>
            <a:gdLst/>
            <a:ahLst/>
            <a:cxnLst/>
            <a:rect r="r" b="b" t="t" l="l"/>
            <a:pathLst>
              <a:path h="2613805" w="3104952">
                <a:moveTo>
                  <a:pt x="0" y="0"/>
                </a:moveTo>
                <a:lnTo>
                  <a:pt x="3104952" y="0"/>
                </a:lnTo>
                <a:lnTo>
                  <a:pt x="3104952" y="2613806"/>
                </a:lnTo>
                <a:lnTo>
                  <a:pt x="0" y="2613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591524" y="7333290"/>
            <a:ext cx="3104952" cy="2613805"/>
          </a:xfrm>
          <a:custGeom>
            <a:avLst/>
            <a:gdLst/>
            <a:ahLst/>
            <a:cxnLst/>
            <a:rect r="r" b="b" t="t" l="l"/>
            <a:pathLst>
              <a:path h="2613805" w="3104952">
                <a:moveTo>
                  <a:pt x="0" y="0"/>
                </a:moveTo>
                <a:lnTo>
                  <a:pt x="3104952" y="0"/>
                </a:lnTo>
                <a:lnTo>
                  <a:pt x="3104952" y="2613806"/>
                </a:lnTo>
                <a:lnTo>
                  <a:pt x="0" y="2613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730458" y="7333290"/>
            <a:ext cx="3104952" cy="2613805"/>
          </a:xfrm>
          <a:custGeom>
            <a:avLst/>
            <a:gdLst/>
            <a:ahLst/>
            <a:cxnLst/>
            <a:rect r="r" b="b" t="t" l="l"/>
            <a:pathLst>
              <a:path h="2613805" w="3104952">
                <a:moveTo>
                  <a:pt x="0" y="0"/>
                </a:moveTo>
                <a:lnTo>
                  <a:pt x="3104953" y="0"/>
                </a:lnTo>
                <a:lnTo>
                  <a:pt x="3104953" y="2613806"/>
                </a:lnTo>
                <a:lnTo>
                  <a:pt x="0" y="2613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321186" y="4052735"/>
            <a:ext cx="3104952" cy="2613805"/>
          </a:xfrm>
          <a:custGeom>
            <a:avLst/>
            <a:gdLst/>
            <a:ahLst/>
            <a:cxnLst/>
            <a:rect r="r" b="b" t="t" l="l"/>
            <a:pathLst>
              <a:path h="2613805" w="3104952">
                <a:moveTo>
                  <a:pt x="0" y="0"/>
                </a:moveTo>
                <a:lnTo>
                  <a:pt x="3104952" y="0"/>
                </a:lnTo>
                <a:lnTo>
                  <a:pt x="3104952" y="2613805"/>
                </a:lnTo>
                <a:lnTo>
                  <a:pt x="0" y="26138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09268" y="4052735"/>
            <a:ext cx="3104952" cy="2613805"/>
          </a:xfrm>
          <a:custGeom>
            <a:avLst/>
            <a:gdLst/>
            <a:ahLst/>
            <a:cxnLst/>
            <a:rect r="r" b="b" t="t" l="l"/>
            <a:pathLst>
              <a:path h="2613805" w="3104952">
                <a:moveTo>
                  <a:pt x="0" y="0"/>
                </a:moveTo>
                <a:lnTo>
                  <a:pt x="3104952" y="0"/>
                </a:lnTo>
                <a:lnTo>
                  <a:pt x="3104952" y="2613805"/>
                </a:lnTo>
                <a:lnTo>
                  <a:pt x="0" y="26138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691189" y="4052735"/>
            <a:ext cx="3104952" cy="2613805"/>
          </a:xfrm>
          <a:custGeom>
            <a:avLst/>
            <a:gdLst/>
            <a:ahLst/>
            <a:cxnLst/>
            <a:rect r="r" b="b" t="t" l="l"/>
            <a:pathLst>
              <a:path h="2613805" w="3104952">
                <a:moveTo>
                  <a:pt x="0" y="0"/>
                </a:moveTo>
                <a:lnTo>
                  <a:pt x="3104953" y="0"/>
                </a:lnTo>
                <a:lnTo>
                  <a:pt x="3104953" y="2613805"/>
                </a:lnTo>
                <a:lnTo>
                  <a:pt x="0" y="26138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86302" y="4609584"/>
            <a:ext cx="3221410" cy="1893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Белорусский язык</a:t>
            </a:r>
          </a:p>
          <a:p>
            <a:pPr algn="ctr">
              <a:lnSpc>
                <a:spcPts val="3779"/>
              </a:lnSpc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Белорусская литература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853744" y="4384278"/>
            <a:ext cx="3221410" cy="1893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Русский язык</a:t>
            </a:r>
          </a:p>
          <a:p>
            <a:pPr algn="ctr">
              <a:lnSpc>
                <a:spcPts val="3779"/>
              </a:lnSpc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Русская литература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322804" y="5076825"/>
            <a:ext cx="3221410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Математика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574731" y="1156117"/>
            <a:ext cx="3221410" cy="986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Физика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Астрономия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209268" y="4617085"/>
            <a:ext cx="3221410" cy="986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Химия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Биология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764054" y="4617085"/>
            <a:ext cx="3221410" cy="986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Иностранный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язык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86302" y="8342940"/>
            <a:ext cx="3221410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Информатика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730458" y="8342940"/>
            <a:ext cx="3221410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География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733353" y="7789189"/>
            <a:ext cx="2810861" cy="1990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8"/>
              </a:lnSpc>
            </a:pPr>
            <a:r>
              <a:rPr lang="en-US" sz="2270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Обществоведение</a:t>
            </a:r>
          </a:p>
          <a:p>
            <a:pPr algn="ctr">
              <a:lnSpc>
                <a:spcPts val="3178"/>
              </a:lnSpc>
            </a:pPr>
          </a:p>
          <a:p>
            <a:pPr algn="ctr">
              <a:lnSpc>
                <a:spcPts val="3178"/>
              </a:lnSpc>
              <a:spcBef>
                <a:spcPct val="0"/>
              </a:spcBef>
            </a:pPr>
            <a:r>
              <a:rPr lang="en-US" sz="2270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История Беларуси в контексте всемирной истории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995989" y="8342940"/>
            <a:ext cx="3221410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Черчение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86237" y="8034041"/>
            <a:ext cx="3221410" cy="1481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Медицинская и допризывная подготовка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498322">
            <a:off x="922578" y="3066530"/>
            <a:ext cx="7219965" cy="5986008"/>
            <a:chOff x="0" y="0"/>
            <a:chExt cx="9626620" cy="798134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626620" cy="7981343"/>
            </a:xfrm>
            <a:custGeom>
              <a:avLst/>
              <a:gdLst/>
              <a:ahLst/>
              <a:cxnLst/>
              <a:rect r="r" b="b" t="t" l="l"/>
              <a:pathLst>
                <a:path h="7981343" w="9626620">
                  <a:moveTo>
                    <a:pt x="0" y="0"/>
                  </a:moveTo>
                  <a:lnTo>
                    <a:pt x="9626620" y="0"/>
                  </a:lnTo>
                  <a:lnTo>
                    <a:pt x="9626620" y="7981343"/>
                  </a:lnTo>
                  <a:lnTo>
                    <a:pt x="0" y="7981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2647230" y="1088186"/>
              <a:ext cx="6180732" cy="6383460"/>
              <a:chOff x="0" y="0"/>
              <a:chExt cx="6350000" cy="655828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r="r" b="b" t="t" l="l"/>
                <a:pathLst>
                  <a:path h="6408420" w="620014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0" t="-35999" r="0" b="-35999"/>
                </a:stretch>
              </a:blipFill>
            </p:spPr>
          </p:sp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558280"/>
              </a:xfrm>
              <a:custGeom>
                <a:avLst/>
                <a:gdLst/>
                <a:ahLst/>
                <a:cxnLst/>
                <a:rect r="r" b="b" t="t" l="l"/>
                <a:pathLst>
                  <a:path h="6558280" w="635000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name="Freeform 7" id="7"/>
          <p:cNvSpPr/>
          <p:nvPr/>
        </p:nvSpPr>
        <p:spPr>
          <a:xfrm flipH="false" flipV="false" rot="0">
            <a:off x="341202" y="273636"/>
            <a:ext cx="2064281" cy="2031252"/>
          </a:xfrm>
          <a:custGeom>
            <a:avLst/>
            <a:gdLst/>
            <a:ahLst/>
            <a:cxnLst/>
            <a:rect r="r" b="b" t="t" l="l"/>
            <a:pathLst>
              <a:path h="2031252" w="2064281">
                <a:moveTo>
                  <a:pt x="0" y="0"/>
                </a:moveTo>
                <a:lnTo>
                  <a:pt x="2064281" y="0"/>
                </a:lnTo>
                <a:lnTo>
                  <a:pt x="2064281" y="2031252"/>
                </a:lnTo>
                <a:lnTo>
                  <a:pt x="0" y="2031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093985" y="2576461"/>
            <a:ext cx="8809583" cy="3195503"/>
            <a:chOff x="0" y="0"/>
            <a:chExt cx="11746110" cy="4260671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3680530"/>
              <a:ext cx="11746110" cy="4417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36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76038"/>
              <a:ext cx="11746110" cy="3136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038"/>
                </a:lnSpc>
              </a:pPr>
              <a:r>
                <a:rPr lang="en-US" sz="7531">
                  <a:solidFill>
                    <a:srgbClr val="005521"/>
                  </a:solidFill>
                  <a:latin typeface="Adigiana"/>
                  <a:ea typeface="Adigiana"/>
                  <a:cs typeface="Adigiana"/>
                  <a:sym typeface="Adigiana"/>
                </a:rPr>
                <a:t>ВЕТИК </a:t>
              </a:r>
            </a:p>
            <a:p>
              <a:pPr algn="ctr">
                <a:lnSpc>
                  <a:spcPts val="9038"/>
                </a:lnSpc>
              </a:pPr>
              <a:r>
                <a:rPr lang="en-US" sz="7531">
                  <a:solidFill>
                    <a:srgbClr val="005521"/>
                  </a:solidFill>
                  <a:latin typeface="Adigiana"/>
                  <a:ea typeface="Adigiana"/>
                  <a:cs typeface="Adigiana"/>
                  <a:sym typeface="Adigiana"/>
                </a:rPr>
                <a:t>ЯНИНА ВИКТОРОВНА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405483" y="283474"/>
            <a:ext cx="10790228" cy="1988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14"/>
              </a:lnSpc>
              <a:spcBef>
                <a:spcPct val="0"/>
              </a:spcBef>
            </a:pPr>
            <a:r>
              <a:rPr lang="en-US" sz="5724">
                <a:solidFill>
                  <a:srgbClr val="5B2727"/>
                </a:solidFill>
                <a:latin typeface="Gagalin"/>
                <a:ea typeface="Gagalin"/>
                <a:cs typeface="Gagalin"/>
                <a:sym typeface="Gagalin"/>
              </a:rPr>
              <a:t>ПРЕДСЕДАТЕЛЬ ЦИКЛОВОЙ КОМИССИИ №1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74392" y="8291374"/>
            <a:ext cx="7348799" cy="1876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9"/>
              </a:lnSpc>
            </a:pPr>
            <a:r>
              <a:rPr lang="en-US" sz="2764">
                <a:solidFill>
                  <a:srgbClr val="5B2727"/>
                </a:solidFill>
                <a:latin typeface="Montserrat"/>
                <a:ea typeface="Montserrat"/>
                <a:cs typeface="Montserrat"/>
                <a:sym typeface="Montserrat"/>
              </a:rPr>
              <a:t>Вторая квалификационная категория, педагогический стаж </a:t>
            </a:r>
          </a:p>
          <a:p>
            <a:pPr algn="ctr">
              <a:lnSpc>
                <a:spcPts val="3869"/>
              </a:lnSpc>
            </a:pPr>
            <a:r>
              <a:rPr lang="en-US" sz="2764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3 года</a:t>
            </a:r>
          </a:p>
          <a:p>
            <a:pPr algn="ctr">
              <a:lnSpc>
                <a:spcPts val="3449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900518" y="5308810"/>
            <a:ext cx="8849357" cy="2734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4"/>
              </a:lnSpc>
            </a:pPr>
            <a:r>
              <a:rPr lang="en-US" sz="3724">
                <a:solidFill>
                  <a:srgbClr val="5B2727"/>
                </a:solidFill>
                <a:latin typeface="Adigiana"/>
                <a:ea typeface="Adigiana"/>
                <a:cs typeface="Adigiana"/>
                <a:sym typeface="Adigiana"/>
              </a:rPr>
              <a:t>Преподаватель учебных предметов</a:t>
            </a:r>
          </a:p>
          <a:p>
            <a:pPr algn="ctr">
              <a:lnSpc>
                <a:spcPts val="5494"/>
              </a:lnSpc>
            </a:pPr>
            <a:r>
              <a:rPr lang="en-US" sz="3924">
                <a:solidFill>
                  <a:srgbClr val="5B2727"/>
                </a:solidFill>
                <a:latin typeface="Adigiana"/>
                <a:ea typeface="Adigiana"/>
                <a:cs typeface="Adigiana"/>
                <a:sym typeface="Adigiana"/>
              </a:rPr>
              <a:t> “Белорусский язык”,</a:t>
            </a:r>
          </a:p>
          <a:p>
            <a:pPr algn="ctr">
              <a:lnSpc>
                <a:spcPts val="5494"/>
              </a:lnSpc>
            </a:pPr>
            <a:r>
              <a:rPr lang="en-US" sz="3924">
                <a:solidFill>
                  <a:srgbClr val="5B2727"/>
                </a:solidFill>
                <a:latin typeface="Adigiana"/>
                <a:ea typeface="Adigiana"/>
                <a:cs typeface="Adigiana"/>
                <a:sym typeface="Adigiana"/>
              </a:rPr>
              <a:t> “Белорусская литература”</a:t>
            </a:r>
          </a:p>
          <a:p>
            <a:pPr algn="ctr">
              <a:lnSpc>
                <a:spcPts val="521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06375" y="1978811"/>
            <a:ext cx="5905489" cy="7873985"/>
          </a:xfrm>
          <a:custGeom>
            <a:avLst/>
            <a:gdLst/>
            <a:ahLst/>
            <a:cxnLst/>
            <a:rect r="r" b="b" t="t" l="l"/>
            <a:pathLst>
              <a:path h="7873985" w="5905489">
                <a:moveTo>
                  <a:pt x="0" y="0"/>
                </a:moveTo>
                <a:lnTo>
                  <a:pt x="5905488" y="0"/>
                </a:lnTo>
                <a:lnTo>
                  <a:pt x="5905488" y="7873985"/>
                </a:lnTo>
                <a:lnTo>
                  <a:pt x="0" y="7873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37790">
            <a:off x="16818202" y="2508312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03567">
            <a:off x="15400068" y="1580401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0"/>
                </a:lnTo>
                <a:lnTo>
                  <a:pt x="0" y="796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9261">
            <a:off x="14317936" y="-3846416"/>
            <a:ext cx="4913938" cy="5939925"/>
          </a:xfrm>
          <a:custGeom>
            <a:avLst/>
            <a:gdLst/>
            <a:ahLst/>
            <a:cxnLst/>
            <a:rect r="r" b="b" t="t" l="l"/>
            <a:pathLst>
              <a:path h="5939925" w="4913938">
                <a:moveTo>
                  <a:pt x="0" y="0"/>
                </a:moveTo>
                <a:lnTo>
                  <a:pt x="4913938" y="0"/>
                </a:lnTo>
                <a:lnTo>
                  <a:pt x="4913938" y="5939925"/>
                </a:lnTo>
                <a:lnTo>
                  <a:pt x="0" y="5939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82440">
            <a:off x="17685731" y="7142512"/>
            <a:ext cx="1169454" cy="4231576"/>
          </a:xfrm>
          <a:custGeom>
            <a:avLst/>
            <a:gdLst/>
            <a:ahLst/>
            <a:cxnLst/>
            <a:rect r="r" b="b" t="t" l="l"/>
            <a:pathLst>
              <a:path h="4231576" w="1169454">
                <a:moveTo>
                  <a:pt x="0" y="0"/>
                </a:moveTo>
                <a:lnTo>
                  <a:pt x="1169454" y="0"/>
                </a:lnTo>
                <a:lnTo>
                  <a:pt x="1169454" y="4231576"/>
                </a:lnTo>
                <a:lnTo>
                  <a:pt x="0" y="4231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85735" y="240955"/>
            <a:ext cx="12738621" cy="300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>
                <a:solidFill>
                  <a:srgbClr val="005521"/>
                </a:solidFill>
                <a:latin typeface="Adigiana"/>
                <a:ea typeface="Adigiana"/>
                <a:cs typeface="Adigiana"/>
                <a:sym typeface="Adigiana"/>
              </a:rPr>
              <a:t>ЦАРИК ГАЛИНА ПАВЛОВНА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4514" y="3732191"/>
            <a:ext cx="10111082" cy="3135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94"/>
              </a:lnSpc>
            </a:pPr>
            <a:r>
              <a:rPr lang="en-US" sz="442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Преподаватель учебных предметов </a:t>
            </a:r>
          </a:p>
          <a:p>
            <a:pPr algn="ctr">
              <a:lnSpc>
                <a:spcPts val="6194"/>
              </a:lnSpc>
            </a:pPr>
            <a:r>
              <a:rPr lang="en-US" sz="442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“Русский язык”, </a:t>
            </a:r>
          </a:p>
          <a:p>
            <a:pPr algn="ctr">
              <a:lnSpc>
                <a:spcPts val="6194"/>
              </a:lnSpc>
            </a:pPr>
            <a:r>
              <a:rPr lang="en-US" sz="442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“Русская литература”</a:t>
            </a:r>
          </a:p>
          <a:p>
            <a:pPr algn="ctr">
              <a:lnSpc>
                <a:spcPts val="6194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138071" y="7241157"/>
            <a:ext cx="8423968" cy="2465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6"/>
              </a:lnSpc>
            </a:pPr>
            <a:r>
              <a:rPr lang="en-US" sz="3568">
                <a:solidFill>
                  <a:srgbClr val="4A2B1C"/>
                </a:solidFill>
                <a:latin typeface="Montserrat"/>
                <a:ea typeface="Montserrat"/>
                <a:cs typeface="Montserrat"/>
                <a:sym typeface="Montserrat"/>
              </a:rPr>
              <a:t>Высшая квалификационная категория, педагогический стаж </a:t>
            </a:r>
          </a:p>
          <a:p>
            <a:pPr algn="ctr">
              <a:lnSpc>
                <a:spcPts val="5136"/>
              </a:lnSpc>
            </a:pPr>
            <a:r>
              <a:rPr lang="en-US" sz="3668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28 лет</a:t>
            </a:r>
          </a:p>
          <a:p>
            <a:pPr algn="ctr">
              <a:lnSpc>
                <a:spcPts val="4608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94514" y="249489"/>
            <a:ext cx="2182442" cy="2147523"/>
          </a:xfrm>
          <a:custGeom>
            <a:avLst/>
            <a:gdLst/>
            <a:ahLst/>
            <a:cxnLst/>
            <a:rect r="r" b="b" t="t" l="l"/>
            <a:pathLst>
              <a:path h="2147523" w="2182442">
                <a:moveTo>
                  <a:pt x="0" y="0"/>
                </a:moveTo>
                <a:lnTo>
                  <a:pt x="2182442" y="0"/>
                </a:lnTo>
                <a:lnTo>
                  <a:pt x="2182442" y="2147523"/>
                </a:lnTo>
                <a:lnTo>
                  <a:pt x="0" y="2147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39782" y="1315701"/>
            <a:ext cx="6246566" cy="8328755"/>
          </a:xfrm>
          <a:custGeom>
            <a:avLst/>
            <a:gdLst/>
            <a:ahLst/>
            <a:cxnLst/>
            <a:rect r="r" b="b" t="t" l="l"/>
            <a:pathLst>
              <a:path h="8328755" w="6246566">
                <a:moveTo>
                  <a:pt x="0" y="0"/>
                </a:moveTo>
                <a:lnTo>
                  <a:pt x="6246567" y="0"/>
                </a:lnTo>
                <a:lnTo>
                  <a:pt x="6246567" y="8328755"/>
                </a:lnTo>
                <a:lnTo>
                  <a:pt x="0" y="8328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37790">
            <a:off x="16818202" y="2508312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03567">
            <a:off x="15400068" y="1580401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0"/>
                </a:lnTo>
                <a:lnTo>
                  <a:pt x="0" y="796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9261">
            <a:off x="14317936" y="-3846416"/>
            <a:ext cx="4913938" cy="5939925"/>
          </a:xfrm>
          <a:custGeom>
            <a:avLst/>
            <a:gdLst/>
            <a:ahLst/>
            <a:cxnLst/>
            <a:rect r="r" b="b" t="t" l="l"/>
            <a:pathLst>
              <a:path h="5939925" w="4913938">
                <a:moveTo>
                  <a:pt x="0" y="0"/>
                </a:moveTo>
                <a:lnTo>
                  <a:pt x="4913938" y="0"/>
                </a:lnTo>
                <a:lnTo>
                  <a:pt x="4913938" y="5939925"/>
                </a:lnTo>
                <a:lnTo>
                  <a:pt x="0" y="5939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82440">
            <a:off x="17685731" y="7142512"/>
            <a:ext cx="1169454" cy="4231576"/>
          </a:xfrm>
          <a:custGeom>
            <a:avLst/>
            <a:gdLst/>
            <a:ahLst/>
            <a:cxnLst/>
            <a:rect r="r" b="b" t="t" l="l"/>
            <a:pathLst>
              <a:path h="4231576" w="1169454">
                <a:moveTo>
                  <a:pt x="0" y="0"/>
                </a:moveTo>
                <a:lnTo>
                  <a:pt x="1169454" y="0"/>
                </a:lnTo>
                <a:lnTo>
                  <a:pt x="1169454" y="4231576"/>
                </a:lnTo>
                <a:lnTo>
                  <a:pt x="0" y="4231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93329" y="416711"/>
            <a:ext cx="12738621" cy="300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>
                <a:solidFill>
                  <a:srgbClr val="005521"/>
                </a:solidFill>
                <a:latin typeface="Adigiana"/>
                <a:ea typeface="Adigiana"/>
                <a:cs typeface="Adigiana"/>
                <a:sym typeface="Adigiana"/>
              </a:rPr>
              <a:t>ТУНИК НЕЛЛИ АНДРЕЕВНА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93329" y="4238518"/>
            <a:ext cx="10111082" cy="2570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4"/>
              </a:lnSpc>
            </a:pPr>
            <a:r>
              <a:rPr lang="en-US" sz="4924">
                <a:solidFill>
                  <a:srgbClr val="4F33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Преподаватель учебного предмета “Математика”</a:t>
            </a:r>
          </a:p>
          <a:p>
            <a:pPr algn="ctr">
              <a:lnSpc>
                <a:spcPts val="6894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593329" y="6732800"/>
            <a:ext cx="9743189" cy="2924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6">
                <a:solidFill>
                  <a:srgbClr val="4A2B1C"/>
                </a:solidFill>
                <a:latin typeface="Montserrat"/>
                <a:ea typeface="Montserrat"/>
                <a:cs typeface="Montserrat"/>
                <a:sym typeface="Montserrat"/>
              </a:rPr>
              <a:t>Высшая квалификационная категория, педагогический стаж </a:t>
            </a:r>
          </a:p>
          <a:p>
            <a:pPr algn="ctr">
              <a:lnSpc>
                <a:spcPts val="5973"/>
              </a:lnSpc>
            </a:pPr>
            <a:r>
              <a:rPr lang="en-US" sz="4266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40 лет</a:t>
            </a:r>
          </a:p>
          <a:p>
            <a:pPr algn="ctr">
              <a:lnSpc>
                <a:spcPts val="5509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00832" y="249489"/>
            <a:ext cx="2182442" cy="2147523"/>
          </a:xfrm>
          <a:custGeom>
            <a:avLst/>
            <a:gdLst/>
            <a:ahLst/>
            <a:cxnLst/>
            <a:rect r="r" b="b" t="t" l="l"/>
            <a:pathLst>
              <a:path h="2147523" w="2182442">
                <a:moveTo>
                  <a:pt x="0" y="0"/>
                </a:moveTo>
                <a:lnTo>
                  <a:pt x="2182442" y="0"/>
                </a:lnTo>
                <a:lnTo>
                  <a:pt x="2182442" y="2147523"/>
                </a:lnTo>
                <a:lnTo>
                  <a:pt x="0" y="2147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92032" y="1142360"/>
            <a:ext cx="5946648" cy="8799941"/>
          </a:xfrm>
          <a:custGeom>
            <a:avLst/>
            <a:gdLst/>
            <a:ahLst/>
            <a:cxnLst/>
            <a:rect r="r" b="b" t="t" l="l"/>
            <a:pathLst>
              <a:path h="8799941" w="5946648">
                <a:moveTo>
                  <a:pt x="0" y="0"/>
                </a:moveTo>
                <a:lnTo>
                  <a:pt x="5946648" y="0"/>
                </a:lnTo>
                <a:lnTo>
                  <a:pt x="5946648" y="8799940"/>
                </a:lnTo>
                <a:lnTo>
                  <a:pt x="0" y="8799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92" t="0" r="-919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37790">
            <a:off x="16818202" y="2508312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03567">
            <a:off x="15400068" y="1580401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0"/>
                </a:lnTo>
                <a:lnTo>
                  <a:pt x="0" y="796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9261">
            <a:off x="14317936" y="-3846416"/>
            <a:ext cx="4913938" cy="5939925"/>
          </a:xfrm>
          <a:custGeom>
            <a:avLst/>
            <a:gdLst/>
            <a:ahLst/>
            <a:cxnLst/>
            <a:rect r="r" b="b" t="t" l="l"/>
            <a:pathLst>
              <a:path h="5939925" w="4913938">
                <a:moveTo>
                  <a:pt x="0" y="0"/>
                </a:moveTo>
                <a:lnTo>
                  <a:pt x="4913938" y="0"/>
                </a:lnTo>
                <a:lnTo>
                  <a:pt x="4913938" y="5939925"/>
                </a:lnTo>
                <a:lnTo>
                  <a:pt x="0" y="5939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82440">
            <a:off x="17685731" y="7142512"/>
            <a:ext cx="1169454" cy="4231576"/>
          </a:xfrm>
          <a:custGeom>
            <a:avLst/>
            <a:gdLst/>
            <a:ahLst/>
            <a:cxnLst/>
            <a:rect r="r" b="b" t="t" l="l"/>
            <a:pathLst>
              <a:path h="4231576" w="1169454">
                <a:moveTo>
                  <a:pt x="0" y="0"/>
                </a:moveTo>
                <a:lnTo>
                  <a:pt x="1169454" y="0"/>
                </a:lnTo>
                <a:lnTo>
                  <a:pt x="1169454" y="4231576"/>
                </a:lnTo>
                <a:lnTo>
                  <a:pt x="0" y="4231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93329" y="416711"/>
            <a:ext cx="12738621" cy="300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>
                <a:solidFill>
                  <a:srgbClr val="005521"/>
                </a:solidFill>
                <a:latin typeface="Adigiana"/>
                <a:ea typeface="Adigiana"/>
                <a:cs typeface="Adigiana"/>
                <a:sym typeface="Adigiana"/>
              </a:rPr>
              <a:t>КРЫСЬ ОЛЬГА НИКОЛАЕВНА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93329" y="3659823"/>
            <a:ext cx="10111082" cy="3333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34"/>
              </a:lnSpc>
            </a:pPr>
            <a:r>
              <a:rPr lang="en-US" sz="602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Преподаватель учебного предмета</a:t>
            </a:r>
          </a:p>
          <a:p>
            <a:pPr algn="ctr">
              <a:lnSpc>
                <a:spcPts val="9274"/>
              </a:lnSpc>
            </a:pPr>
            <a:r>
              <a:rPr lang="en-US" sz="662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 “Химия”</a:t>
            </a:r>
          </a:p>
          <a:p>
            <a:pPr algn="ctr">
              <a:lnSpc>
                <a:spcPts val="8434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593329" y="6931485"/>
            <a:ext cx="10010974" cy="2768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5"/>
              </a:lnSpc>
            </a:pPr>
            <a:r>
              <a:rPr lang="en-US" sz="4039">
                <a:solidFill>
                  <a:srgbClr val="1C7A31"/>
                </a:solidFill>
                <a:latin typeface="Montserrat"/>
                <a:ea typeface="Montserrat"/>
                <a:cs typeface="Montserrat"/>
                <a:sym typeface="Montserrat"/>
              </a:rPr>
              <a:t>Без квалификационной категории, педагогический стаж </a:t>
            </a:r>
          </a:p>
          <a:p>
            <a:pPr algn="ctr">
              <a:lnSpc>
                <a:spcPts val="5655"/>
              </a:lnSpc>
            </a:pPr>
            <a:r>
              <a:rPr lang="en-US" sz="4039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6,5 лет</a:t>
            </a:r>
          </a:p>
          <a:p>
            <a:pPr algn="ctr">
              <a:lnSpc>
                <a:spcPts val="5216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3888" y="381083"/>
            <a:ext cx="2182442" cy="2147523"/>
          </a:xfrm>
          <a:custGeom>
            <a:avLst/>
            <a:gdLst/>
            <a:ahLst/>
            <a:cxnLst/>
            <a:rect r="r" b="b" t="t" l="l"/>
            <a:pathLst>
              <a:path h="2147523" w="2182442">
                <a:moveTo>
                  <a:pt x="0" y="0"/>
                </a:moveTo>
                <a:lnTo>
                  <a:pt x="2182442" y="0"/>
                </a:lnTo>
                <a:lnTo>
                  <a:pt x="2182442" y="2147523"/>
                </a:lnTo>
                <a:lnTo>
                  <a:pt x="0" y="2147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37790">
            <a:off x="16818202" y="2508312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16252" y="1429016"/>
            <a:ext cx="4993325" cy="8585745"/>
          </a:xfrm>
          <a:custGeom>
            <a:avLst/>
            <a:gdLst/>
            <a:ahLst/>
            <a:cxnLst/>
            <a:rect r="r" b="b" t="t" l="l"/>
            <a:pathLst>
              <a:path h="8585745" w="4993325">
                <a:moveTo>
                  <a:pt x="0" y="0"/>
                </a:moveTo>
                <a:lnTo>
                  <a:pt x="4993325" y="0"/>
                </a:lnTo>
                <a:lnTo>
                  <a:pt x="4993325" y="8585745"/>
                </a:lnTo>
                <a:lnTo>
                  <a:pt x="0" y="85857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03567">
            <a:off x="15400068" y="1580401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0"/>
                </a:lnTo>
                <a:lnTo>
                  <a:pt x="0" y="796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99261">
            <a:off x="14317936" y="-3846416"/>
            <a:ext cx="4913938" cy="5939925"/>
          </a:xfrm>
          <a:custGeom>
            <a:avLst/>
            <a:gdLst/>
            <a:ahLst/>
            <a:cxnLst/>
            <a:rect r="r" b="b" t="t" l="l"/>
            <a:pathLst>
              <a:path h="5939925" w="4913938">
                <a:moveTo>
                  <a:pt x="0" y="0"/>
                </a:moveTo>
                <a:lnTo>
                  <a:pt x="4913938" y="0"/>
                </a:lnTo>
                <a:lnTo>
                  <a:pt x="4913938" y="5939925"/>
                </a:lnTo>
                <a:lnTo>
                  <a:pt x="0" y="5939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82440">
            <a:off x="17685731" y="7142512"/>
            <a:ext cx="1169454" cy="4231576"/>
          </a:xfrm>
          <a:custGeom>
            <a:avLst/>
            <a:gdLst/>
            <a:ahLst/>
            <a:cxnLst/>
            <a:rect r="r" b="b" t="t" l="l"/>
            <a:pathLst>
              <a:path h="4231576" w="1169454">
                <a:moveTo>
                  <a:pt x="0" y="0"/>
                </a:moveTo>
                <a:lnTo>
                  <a:pt x="1169454" y="0"/>
                </a:lnTo>
                <a:lnTo>
                  <a:pt x="1169454" y="4231576"/>
                </a:lnTo>
                <a:lnTo>
                  <a:pt x="0" y="4231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97800" y="1254012"/>
            <a:ext cx="9450243" cy="2209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57"/>
              </a:lnSpc>
            </a:pPr>
            <a:r>
              <a:rPr lang="en-US" sz="7047">
                <a:solidFill>
                  <a:srgbClr val="005521"/>
                </a:solidFill>
                <a:latin typeface="Adigiana"/>
                <a:ea typeface="Adigiana"/>
                <a:cs typeface="Adigiana"/>
                <a:sym typeface="Adigiana"/>
              </a:rPr>
              <a:t>ТАГАНОВИЧ ОКСАНА АЛЕКСАНДРОВНА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93329" y="4195393"/>
            <a:ext cx="10111082" cy="2354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94"/>
              </a:lnSpc>
            </a:pPr>
            <a:r>
              <a:rPr lang="en-US" sz="442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Преподаватель учебного предмета</a:t>
            </a:r>
          </a:p>
          <a:p>
            <a:pPr algn="ctr">
              <a:lnSpc>
                <a:spcPts val="6194"/>
              </a:lnSpc>
            </a:pPr>
            <a:r>
              <a:rPr lang="en-US" sz="4424">
                <a:solidFill>
                  <a:srgbClr val="4A2B1C"/>
                </a:solidFill>
                <a:latin typeface="Adigiana"/>
                <a:ea typeface="Adigiana"/>
                <a:cs typeface="Adigiana"/>
                <a:sym typeface="Adigiana"/>
              </a:rPr>
              <a:t> “Биология”</a:t>
            </a:r>
          </a:p>
          <a:p>
            <a:pPr algn="ctr">
              <a:lnSpc>
                <a:spcPts val="6194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77325" y="7039797"/>
            <a:ext cx="10527087" cy="2667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9"/>
              </a:lnSpc>
            </a:pPr>
            <a:r>
              <a:rPr lang="en-US" sz="3864">
                <a:solidFill>
                  <a:srgbClr val="1C7A31"/>
                </a:solidFill>
                <a:latin typeface="Montserrat"/>
                <a:ea typeface="Montserrat"/>
                <a:cs typeface="Montserrat"/>
                <a:sym typeface="Montserrat"/>
              </a:rPr>
              <a:t>Высшая квалификационная категория, педагогический стаж </a:t>
            </a:r>
          </a:p>
          <a:p>
            <a:pPr algn="ctr">
              <a:lnSpc>
                <a:spcPts val="5409"/>
              </a:lnSpc>
            </a:pPr>
            <a:r>
              <a:rPr lang="en-US" sz="3864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21 год</a:t>
            </a:r>
          </a:p>
          <a:p>
            <a:pPr algn="ctr">
              <a:lnSpc>
                <a:spcPts val="4989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0" y="136818"/>
            <a:ext cx="2182442" cy="2147523"/>
          </a:xfrm>
          <a:custGeom>
            <a:avLst/>
            <a:gdLst/>
            <a:ahLst/>
            <a:cxnLst/>
            <a:rect r="r" b="b" t="t" l="l"/>
            <a:pathLst>
              <a:path h="2147523" w="2182442">
                <a:moveTo>
                  <a:pt x="0" y="0"/>
                </a:moveTo>
                <a:lnTo>
                  <a:pt x="2182442" y="0"/>
                </a:lnTo>
                <a:lnTo>
                  <a:pt x="2182442" y="2147523"/>
                </a:lnTo>
                <a:lnTo>
                  <a:pt x="0" y="2147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43882">
            <a:off x="8919304" y="5827301"/>
            <a:ext cx="5999565" cy="4572482"/>
          </a:xfrm>
          <a:custGeom>
            <a:avLst/>
            <a:gdLst/>
            <a:ahLst/>
            <a:cxnLst/>
            <a:rect r="r" b="b" t="t" l="l"/>
            <a:pathLst>
              <a:path h="4572482" w="5999565">
                <a:moveTo>
                  <a:pt x="0" y="0"/>
                </a:moveTo>
                <a:lnTo>
                  <a:pt x="5999565" y="0"/>
                </a:lnTo>
                <a:lnTo>
                  <a:pt x="5999565" y="4572482"/>
                </a:lnTo>
                <a:lnTo>
                  <a:pt x="0" y="4572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30" t="-9040" r="-5830" b="-124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82108">
            <a:off x="13698097" y="1410975"/>
            <a:ext cx="3732024" cy="5854341"/>
          </a:xfrm>
          <a:custGeom>
            <a:avLst/>
            <a:gdLst/>
            <a:ahLst/>
            <a:cxnLst/>
            <a:rect r="r" b="b" t="t" l="l"/>
            <a:pathLst>
              <a:path h="5854341" w="3732024">
                <a:moveTo>
                  <a:pt x="0" y="0"/>
                </a:moveTo>
                <a:lnTo>
                  <a:pt x="3732024" y="0"/>
                </a:lnTo>
                <a:lnTo>
                  <a:pt x="3732024" y="5854341"/>
                </a:lnTo>
                <a:lnTo>
                  <a:pt x="0" y="5854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9" t="0" r="-8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37790">
            <a:off x="15974161" y="6982289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568325">
            <a:off x="8242248" y="5717650"/>
            <a:ext cx="1803504" cy="796821"/>
          </a:xfrm>
          <a:custGeom>
            <a:avLst/>
            <a:gdLst/>
            <a:ahLst/>
            <a:cxnLst/>
            <a:rect r="r" b="b" t="t" l="l"/>
            <a:pathLst>
              <a:path h="796821" w="1803504">
                <a:moveTo>
                  <a:pt x="0" y="0"/>
                </a:moveTo>
                <a:lnTo>
                  <a:pt x="1803504" y="0"/>
                </a:lnTo>
                <a:lnTo>
                  <a:pt x="1803504" y="796821"/>
                </a:lnTo>
                <a:lnTo>
                  <a:pt x="0" y="796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99261">
            <a:off x="15893641" y="-4946006"/>
            <a:ext cx="4913938" cy="5939925"/>
          </a:xfrm>
          <a:custGeom>
            <a:avLst/>
            <a:gdLst/>
            <a:ahLst/>
            <a:cxnLst/>
            <a:rect r="r" b="b" t="t" l="l"/>
            <a:pathLst>
              <a:path h="5939925" w="4913938">
                <a:moveTo>
                  <a:pt x="0" y="0"/>
                </a:moveTo>
                <a:lnTo>
                  <a:pt x="4913939" y="0"/>
                </a:lnTo>
                <a:lnTo>
                  <a:pt x="4913939" y="5939926"/>
                </a:lnTo>
                <a:lnTo>
                  <a:pt x="0" y="5939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682440">
            <a:off x="17685731" y="7142512"/>
            <a:ext cx="1169454" cy="4231576"/>
          </a:xfrm>
          <a:custGeom>
            <a:avLst/>
            <a:gdLst/>
            <a:ahLst/>
            <a:cxnLst/>
            <a:rect r="r" b="b" t="t" l="l"/>
            <a:pathLst>
              <a:path h="4231576" w="1169454">
                <a:moveTo>
                  <a:pt x="0" y="0"/>
                </a:moveTo>
                <a:lnTo>
                  <a:pt x="1169454" y="0"/>
                </a:lnTo>
                <a:lnTo>
                  <a:pt x="1169454" y="4231576"/>
                </a:lnTo>
                <a:lnTo>
                  <a:pt x="0" y="4231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1229238" y="312726"/>
            <a:ext cx="13894179" cy="257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5333">
                <a:solidFill>
                  <a:srgbClr val="0055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ХЛЕБУС ТАТЬЯНА АНАТОЛЬЕВНА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6880"/>
              </a:lnSpc>
            </a:pPr>
            <a:r>
              <a:rPr lang="en-US" sz="5733">
                <a:solidFill>
                  <a:srgbClr val="005521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ЛОСЬ ДМИТРИЙ ВЯЧЕСЛАВОВИЧ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1469955" y="3975628"/>
            <a:ext cx="12773552" cy="2932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26"/>
              </a:lnSpc>
            </a:pPr>
            <a:r>
              <a:rPr lang="en-US" sz="5590">
                <a:solidFill>
                  <a:srgbClr val="4A2B1C"/>
                </a:solidFill>
                <a:latin typeface="Adigiana Extreme"/>
                <a:ea typeface="Adigiana Extreme"/>
                <a:cs typeface="Adigiana Extreme"/>
                <a:sym typeface="Adigiana Extreme"/>
              </a:rPr>
              <a:t>Преподаватели учебного предмета “Информатика”</a:t>
            </a:r>
          </a:p>
          <a:p>
            <a:pPr algn="ctr">
              <a:lnSpc>
                <a:spcPts val="7826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606892" y="8075442"/>
            <a:ext cx="3865599" cy="1685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1981">
                <a:solidFill>
                  <a:srgbClr val="4A2B1C"/>
                </a:solidFill>
                <a:latin typeface="Montserrat"/>
                <a:ea typeface="Montserrat"/>
                <a:cs typeface="Montserrat"/>
                <a:sym typeface="Montserrat"/>
              </a:rPr>
              <a:t>Высшая квалификационная категория, педагогический стаж </a:t>
            </a:r>
          </a:p>
          <a:p>
            <a:pPr algn="ctr">
              <a:lnSpc>
                <a:spcPts val="2774"/>
              </a:lnSpc>
            </a:pPr>
            <a:r>
              <a:rPr lang="en-US" sz="1981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35 лет</a:t>
            </a:r>
          </a:p>
          <a:p>
            <a:pPr algn="ctr">
              <a:lnSpc>
                <a:spcPts val="2559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0129048" y="3173212"/>
            <a:ext cx="3178208" cy="1398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1"/>
              </a:lnSpc>
            </a:pPr>
            <a:r>
              <a:rPr lang="en-US" sz="1629">
                <a:solidFill>
                  <a:srgbClr val="4A2B1C"/>
                </a:solidFill>
                <a:latin typeface="Montserrat"/>
                <a:ea typeface="Montserrat"/>
                <a:cs typeface="Montserrat"/>
                <a:sym typeface="Montserrat"/>
              </a:rPr>
              <a:t>Вторая квалификационная категория, педагогический стаж </a:t>
            </a:r>
          </a:p>
          <a:p>
            <a:pPr algn="ctr">
              <a:lnSpc>
                <a:spcPts val="2281"/>
              </a:lnSpc>
            </a:pPr>
            <a:r>
              <a:rPr lang="en-US" sz="1629">
                <a:solidFill>
                  <a:srgbClr val="BA3636"/>
                </a:solidFill>
                <a:latin typeface="Montserrat"/>
                <a:ea typeface="Montserrat"/>
                <a:cs typeface="Montserrat"/>
                <a:sym typeface="Montserrat"/>
              </a:rPr>
              <a:t>2 года</a:t>
            </a:r>
          </a:p>
          <a:p>
            <a:pPr algn="ctr">
              <a:lnSpc>
                <a:spcPts val="2104"/>
              </a:lnSpc>
              <a:spcBef>
                <a:spcPct val="0"/>
              </a:spcBef>
            </a:pPr>
          </a:p>
        </p:txBody>
      </p:sp>
      <p:sp>
        <p:nvSpPr>
          <p:cNvPr name="AutoShape 12" id="12"/>
          <p:cNvSpPr/>
          <p:nvPr/>
        </p:nvSpPr>
        <p:spPr>
          <a:xfrm flipV="true">
            <a:off x="4916821" y="8303989"/>
            <a:ext cx="3789163" cy="770550"/>
          </a:xfrm>
          <a:prstGeom prst="line">
            <a:avLst/>
          </a:prstGeom>
          <a:ln cap="flat" w="38100">
            <a:solidFill>
              <a:srgbClr val="000000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flipH="true">
            <a:off x="12076931" y="3892826"/>
            <a:ext cx="1484244" cy="64532"/>
          </a:xfrm>
          <a:prstGeom prst="line">
            <a:avLst/>
          </a:prstGeom>
          <a:ln cap="flat" w="38100">
            <a:solidFill>
              <a:srgbClr val="000000"/>
            </a:solidFill>
            <a:prstDash val="sysDash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DAGZECBwq9I</dc:identifier>
  <dcterms:modified xsi:type="dcterms:W3CDTF">2011-08-01T06:04:30Z</dcterms:modified>
  <cp:revision>1</cp:revision>
  <dc:title>Зеленый и Белый Школьные Принадлежности Начальное Образование Обо мне Презентация</dc:title>
</cp:coreProperties>
</file>