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6" r:id="rId2"/>
    <p:sldId id="257" r:id="rId3"/>
    <p:sldId id="272" r:id="rId4"/>
    <p:sldId id="285" r:id="rId5"/>
    <p:sldId id="286" r:id="rId6"/>
    <p:sldId id="294" r:id="rId7"/>
    <p:sldId id="315" r:id="rId8"/>
    <p:sldId id="287" r:id="rId9"/>
    <p:sldId id="288" r:id="rId10"/>
    <p:sldId id="290" r:id="rId11"/>
    <p:sldId id="314" r:id="rId12"/>
    <p:sldId id="311" r:id="rId13"/>
    <p:sldId id="298" r:id="rId14"/>
    <p:sldId id="299" r:id="rId15"/>
    <p:sldId id="300" r:id="rId16"/>
    <p:sldId id="301" r:id="rId17"/>
    <p:sldId id="302" r:id="rId18"/>
    <p:sldId id="303" r:id="rId19"/>
    <p:sldId id="283" r:id="rId20"/>
    <p:sldId id="278" r:id="rId21"/>
    <p:sldId id="267" r:id="rId22"/>
    <p:sldId id="312" r:id="rId23"/>
    <p:sldId id="313" r:id="rId24"/>
    <p:sldId id="270" r:id="rId25"/>
    <p:sldId id="30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33CCCC"/>
    <a:srgbClr val="9942E0"/>
    <a:srgbClr val="63ECEF"/>
    <a:srgbClr val="00CC99"/>
    <a:srgbClr val="56B0CC"/>
    <a:srgbClr val="CCEC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24" autoAdjust="0"/>
  </p:normalViewPr>
  <p:slideViewPr>
    <p:cSldViewPr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5AF77-DFBB-4CD5-B988-43FBFA706EA9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0334E-3A42-4CED-BB87-861A6679A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5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проведения практических занятий по дисциплинам цикла используются: учебные комнаты на базе УЗ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Пинская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центральная больница», УЗ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Пинская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детская больница», УЗ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Пинская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центральная поликлиника», ГУ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Пинский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зональный центр гигиены и эпидемиологии», УЗ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Пинский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межрайонный родильный дом».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D9C7-AC0C-49F0-A0BE-6854B7FD328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D9C7-AC0C-49F0-A0BE-6854B7FD328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5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0900" y="6384925"/>
            <a:ext cx="2895600" cy="244475"/>
          </a:xfr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lvl1pPr>
          </a:lstStyle>
          <a:p>
            <a:r>
              <a:rPr lang="en-US"/>
              <a:t>Edit your company slogan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24200" y="6477000"/>
            <a:ext cx="1828800" cy="244475"/>
          </a:xfrm>
        </p:spPr>
        <p:txBody>
          <a:bodyPr/>
          <a:lstStyle>
            <a:lvl1pPr>
              <a:defRPr/>
            </a:lvl1pPr>
          </a:lstStyle>
          <a:p>
            <a:fld id="{91A353A9-3D05-43C0-A719-D70AD96983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86000" y="3962400"/>
            <a:ext cx="61722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200400"/>
            <a:ext cx="6400800" cy="682625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6019800" y="5934075"/>
            <a:ext cx="2832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6A4D9-7A52-41CA-A2B8-E601448850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350838"/>
            <a:ext cx="2076450" cy="5592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350838"/>
            <a:ext cx="6076950" cy="5592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B06EB-C0A9-425B-8E17-8E2C491E46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342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305800" cy="4724400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971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1DB09D93-87C5-4B7F-BD92-FCA553E7EA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79423-BBE5-4AB8-87AE-D71C85D899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DEE2-6A3D-45D1-BDA1-BEB122412C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F83F2-A8A2-4BED-BAF3-CDDC80FB8B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FBF99-6A91-4795-8D75-46C35B495A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C12F4-CC7F-494D-B3FF-A202B2471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D8701-739F-461C-8308-798E9C9C0F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164DB-82CF-4E02-8062-103F9B812F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44043-646E-490E-8C0B-98AD98EB7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50"/>
          <p:cNvSpPr>
            <a:spLocks noChangeArrowheads="1"/>
          </p:cNvSpPr>
          <p:nvPr/>
        </p:nvSpPr>
        <p:spPr bwMode="gray">
          <a:xfrm>
            <a:off x="2133600" y="381000"/>
            <a:ext cx="7010400" cy="533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gray">
          <a:xfrm>
            <a:off x="1981200" y="457200"/>
            <a:ext cx="7162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943600" y="63246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DF6C397-533F-4138-BC96-9A410D2D81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350838"/>
            <a:ext cx="6934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white">
          <a:xfrm>
            <a:off x="7196138" y="5943600"/>
            <a:ext cx="1643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83768" y="3645024"/>
            <a:ext cx="6400800" cy="682625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цикловая комиссия №8</a:t>
            </a:r>
            <a:br>
              <a:rPr lang="ru-RU" sz="4400" dirty="0">
                <a:solidFill>
                  <a:srgbClr val="C00000"/>
                </a:solidFill>
              </a:rPr>
            </a:br>
            <a:br>
              <a:rPr lang="ru-RU" sz="4400" dirty="0">
                <a:solidFill>
                  <a:srgbClr val="C00000"/>
                </a:solidFill>
              </a:rPr>
            </a:br>
            <a:r>
              <a:rPr lang="ru-RU" sz="1600" dirty="0"/>
              <a:t>Микробиологии, вирусологии, иммунологии; техники лабораторных работ, аналитической химии, гистологии и гистологических исследований, медицинской паразитологии  и энтомологии,  гематологических и общеклинических исследований, биохимии и клинико-биохимических исследований, микробиологии и микробиологических исследований, гигиены и санитарно-гигиенических лабораторных исследований; </a:t>
            </a:r>
            <a:br>
              <a:rPr lang="ru-RU" sz="1600" dirty="0"/>
            </a:br>
            <a:r>
              <a:rPr lang="ru-RU" sz="1600" dirty="0"/>
              <a:t>гигиены и экологии человека.</a:t>
            </a:r>
            <a:br>
              <a:rPr lang="ru-RU" sz="4400" dirty="0"/>
            </a:br>
            <a:endParaRPr lang="en-US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60648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Учреждение образования</a:t>
            </a:r>
          </a:p>
          <a:p>
            <a:pPr algn="ctr"/>
            <a:r>
              <a:rPr lang="ru-RU" sz="2400" b="1" dirty="0">
                <a:solidFill>
                  <a:srgbClr val="FFC000"/>
                </a:solidFill>
              </a:rPr>
              <a:t> «ПИНСКИЙ ГОСУДАРСТВЕННЫЙ МЕДИЦИНСКИЙ КОЛЛЕДЖ»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34817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273824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988"/>
            <a:ext cx="8568952" cy="1143000"/>
          </a:xfrm>
        </p:spPr>
        <p:txBody>
          <a:bodyPr/>
          <a:lstStyle/>
          <a:p>
            <a:pPr algn="ctr"/>
            <a:r>
              <a:rPr lang="ru-RU" b="1" dirty="0"/>
              <a:t>            </a:t>
            </a:r>
            <a:r>
              <a:rPr lang="ru-RU" b="1" dirty="0" err="1"/>
              <a:t>Мосийчук</a:t>
            </a:r>
            <a:r>
              <a:rPr lang="ru-RU" b="1" dirty="0"/>
              <a:t> Марина Владимировна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268760"/>
            <a:ext cx="4222884" cy="436510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/>
              <a:t>Без квалификационной категории: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400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/>
              <a:t>Преподаваемые учебные предметы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/>
              <a:t> «Медицинская паразитология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/>
              <a:t>и энтомология», «Техника лабораторных работ»</a:t>
            </a:r>
          </a:p>
        </p:txBody>
      </p:sp>
      <p:pic>
        <p:nvPicPr>
          <p:cNvPr id="6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633864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t="13397" r="18611" b="25173"/>
          <a:stretch/>
        </p:blipFill>
        <p:spPr bwMode="auto">
          <a:xfrm>
            <a:off x="395536" y="1340768"/>
            <a:ext cx="3835154" cy="414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17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563562"/>
          </a:xfrm>
        </p:spPr>
        <p:txBody>
          <a:bodyPr/>
          <a:lstStyle/>
          <a:p>
            <a:r>
              <a:rPr lang="ru-RU" dirty="0" err="1"/>
              <a:t>Таганович</a:t>
            </a:r>
            <a:r>
              <a:rPr lang="ru-RU" dirty="0"/>
              <a:t> Оксана Александровна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219200"/>
            <a:ext cx="4339208" cy="47244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/>
              <a:t>Высшая педагогическая квалификационная категория</a:t>
            </a:r>
          </a:p>
          <a:p>
            <a:pPr marL="0" indent="0" algn="just">
              <a:buNone/>
            </a:pPr>
            <a:r>
              <a:rPr lang="ru-RU" sz="2400" b="1" dirty="0" err="1"/>
              <a:t>Препадоваемые</a:t>
            </a:r>
            <a:r>
              <a:rPr lang="ru-RU" sz="2400" b="1" dirty="0"/>
              <a:t> учебные предметы: </a:t>
            </a:r>
          </a:p>
          <a:p>
            <a:pPr marL="0" indent="0" algn="just">
              <a:buNone/>
            </a:pPr>
            <a:r>
              <a:rPr lang="ru-RU" sz="2200" b="1" dirty="0"/>
              <a:t>«Микробиология, вирусология, иммунология», «Охрана окружающей среды  энергосбережение», «Биология»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2050" name="Picture 2" descr="C:\Users\Администратор\Downloads\20241027_202715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05" y="1219200"/>
            <a:ext cx="332509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embl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229200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529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36904" cy="563562"/>
          </a:xfrm>
        </p:spPr>
        <p:txBody>
          <a:bodyPr/>
          <a:lstStyle/>
          <a:p>
            <a:pPr algn="just"/>
            <a:r>
              <a:rPr lang="ru-RU" dirty="0"/>
              <a:t>            </a:t>
            </a:r>
            <a:r>
              <a:rPr lang="ru-RU" sz="2800" dirty="0" err="1"/>
              <a:t>Литвинчук</a:t>
            </a:r>
            <a:r>
              <a:rPr lang="ru-RU" sz="2800" dirty="0"/>
              <a:t> Людмила  Григорьевна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/>
              <a:t>Первая педагогическая квалификационная категория</a:t>
            </a:r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/>
              <a:t> Преподаваемые учебные предметы: </a:t>
            </a:r>
            <a:r>
              <a:rPr lang="ru-RU" sz="2200" b="1" dirty="0"/>
              <a:t>«Гигиена и санитарно-гигиенические лабораторные исследования»; «Гигиена и экология человека»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6" name="Picture 2" descr="G:\163639408873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19892" r="12222" b="18453"/>
          <a:stretch/>
        </p:blipFill>
        <p:spPr bwMode="auto">
          <a:xfrm>
            <a:off x="905288" y="1219200"/>
            <a:ext cx="333292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embl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445224"/>
            <a:ext cx="144016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8841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128792" cy="1570186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/>
              <a:t>Практические умения и навыки учащиеся отрабатывают на базах практического здравоохранения:</a:t>
            </a:r>
          </a:p>
        </p:txBody>
      </p:sp>
      <p:pic>
        <p:nvPicPr>
          <p:cNvPr id="2050" name="Picture 2" descr="H:\1636699235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19548"/>
            <a:ext cx="3099211" cy="377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16366992356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9" y="4421234"/>
            <a:ext cx="2248801" cy="243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163669923565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b="6399"/>
          <a:stretch/>
        </p:blipFill>
        <p:spPr bwMode="auto">
          <a:xfrm>
            <a:off x="395536" y="1858086"/>
            <a:ext cx="2076388" cy="23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дминистратор\Downloads\IMG-f863e316487ec37f4cfd31222b7d9f99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41607"/>
            <a:ext cx="2488964" cy="260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emblem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09179" y="5229200"/>
            <a:ext cx="144016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1583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696744" cy="1872208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/>
              <a:t>Практические умения и навыки учащиеся отрабатывают на базах практического здравоохранения:</a:t>
            </a:r>
          </a:p>
        </p:txBody>
      </p:sp>
      <p:pic>
        <p:nvPicPr>
          <p:cNvPr id="2050" name="Picture 2" descr="C:\Users\Администратор\Downloads\1636658003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132856"/>
            <a:ext cx="3960440" cy="332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ownloads\163665800369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66804"/>
            <a:ext cx="3312368" cy="386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emble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628" y="5301208"/>
            <a:ext cx="144016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5102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6120680" cy="1656184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/>
              <a:t>Практические умения и навыки учащиеся отрабатывают на базах практического здравоохранения:</a:t>
            </a:r>
          </a:p>
        </p:txBody>
      </p:sp>
      <p:pic>
        <p:nvPicPr>
          <p:cNvPr id="4098" name="Picture 2" descr="C:\Users\Администратор\Downloads\IMG-25549b738634d4d32eb9f13b1743cfd0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600654" cy="346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ownloads\IMG_20221202_1047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1197" y="2453044"/>
            <a:ext cx="3048340" cy="22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истратор\Downloads\IMG_20221202_1046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4881" y="2726922"/>
            <a:ext cx="4176465" cy="313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emble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301208"/>
            <a:ext cx="144016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9960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005464" cy="2151096"/>
          </a:xfrm>
        </p:spPr>
        <p:txBody>
          <a:bodyPr>
            <a:noAutofit/>
          </a:bodyPr>
          <a:lstStyle/>
          <a:p>
            <a:pPr algn="r"/>
            <a:r>
              <a:rPr lang="ru-RU" sz="3200" b="1" dirty="0"/>
              <a:t>Для подготовки высококвалифицированных кадров цикловая комиссия располагает лабораториями </a:t>
            </a:r>
            <a:br>
              <a:rPr lang="en-US" sz="3200" b="1" dirty="0"/>
            </a:br>
            <a:r>
              <a:rPr lang="ru-RU" sz="3200" b="1" dirty="0"/>
              <a:t>№ 43 и 44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3309937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Администратор\Downloads\1657045442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083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912768" cy="2232248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лабораториях организованы кружки, деятельность которых направлена на расширение кругозора, совершенствование профессиональных навыков, раскрытие творческих способностей  учащихся.</a:t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ВЕРОНИКА\ЦК 7 Крачко\НЕДЕЛЯ ЦК7 11.2017\Фото Неделя 2017\20171115_15585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r="7212"/>
          <a:stretch/>
        </p:blipFill>
        <p:spPr bwMode="auto">
          <a:xfrm rot="5400000">
            <a:off x="159036" y="2585379"/>
            <a:ext cx="3929382" cy="3024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3" descr="C:\Users\Администратор\Downloads\1657045442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emble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301208"/>
            <a:ext cx="144016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3957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итогам работы кружка ежегодно организуются выставки реферативных и творческих работ учащихся</a:t>
            </a:r>
            <a:endParaRPr lang="ru-RU" sz="2400" b="1" dirty="0"/>
          </a:p>
        </p:txBody>
      </p:sp>
      <p:pic>
        <p:nvPicPr>
          <p:cNvPr id="14" name="Picture 6" descr="C:\ВЕРОНИКА\ЦК 7 Крачко\ФОТО Недели 2-6.11.2015\IMG_42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1537"/>
            <a:ext cx="3446463" cy="3446463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D:\ВЕРОНИКА\ЦК 7 Крачко\НЕДЕЛЯ ЦК7 11.2017\Фото Неделя 2017\20171113_11032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66"/>
          <a:stretch/>
        </p:blipFill>
        <p:spPr bwMode="auto">
          <a:xfrm rot="5400000">
            <a:off x="5575850" y="2018983"/>
            <a:ext cx="3836670" cy="2820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User\Desktop\неделя цк 2018\видео\DCIM\133___11\IMG_67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488" y="4265907"/>
            <a:ext cx="4608512" cy="2592093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96752"/>
            <a:ext cx="4608512" cy="259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631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50" y="142852"/>
            <a:ext cx="6934200" cy="563562"/>
          </a:xfrm>
        </p:spPr>
        <p:txBody>
          <a:bodyPr/>
          <a:lstStyle/>
          <a:p>
            <a:r>
              <a:rPr lang="ru-RU" dirty="0"/>
              <a:t>ЗАДАЧИ:</a:t>
            </a:r>
            <a:endParaRPr lang="en-US" sz="18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8596" y="857232"/>
            <a:ext cx="8239548" cy="5173202"/>
            <a:chOff x="624" y="967"/>
            <a:chExt cx="4416" cy="2729"/>
          </a:xfrm>
        </p:grpSpPr>
        <p:sp>
          <p:nvSpPr>
            <p:cNvPr id="73732" name="AutoShape 4"/>
            <p:cNvSpPr>
              <a:spLocks noChangeArrowheads="1"/>
            </p:cNvSpPr>
            <p:nvPr/>
          </p:nvSpPr>
          <p:spPr bwMode="gray">
            <a:xfrm>
              <a:off x="1922" y="2799"/>
              <a:ext cx="1872" cy="459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3" name="AutoShape 5"/>
            <p:cNvSpPr>
              <a:spLocks noChangeArrowheads="1"/>
            </p:cNvSpPr>
            <p:nvPr/>
          </p:nvSpPr>
          <p:spPr bwMode="gray">
            <a:xfrm>
              <a:off x="1872" y="2160"/>
              <a:ext cx="1920" cy="528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4" name="AutoShape 6"/>
            <p:cNvSpPr>
              <a:spLocks noChangeArrowheads="1"/>
            </p:cNvSpPr>
            <p:nvPr/>
          </p:nvSpPr>
          <p:spPr bwMode="gray">
            <a:xfrm>
              <a:off x="1872" y="1505"/>
              <a:ext cx="1920" cy="60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5" name="Text Box 7"/>
            <p:cNvSpPr txBox="1">
              <a:spLocks noChangeArrowheads="1"/>
            </p:cNvSpPr>
            <p:nvPr/>
          </p:nvSpPr>
          <p:spPr bwMode="gray">
            <a:xfrm>
              <a:off x="1915" y="1597"/>
              <a:ext cx="1920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b="1" dirty="0">
                  <a:solidFill>
                    <a:schemeClr val="bg1">
                      <a:lumMod val="95000"/>
                    </a:schemeClr>
                  </a:solidFill>
                </a:rPr>
                <a:t>развитие мышления и творческих способностей учащихся;</a:t>
              </a:r>
            </a:p>
          </p:txBody>
        </p:sp>
        <p:sp>
          <p:nvSpPr>
            <p:cNvPr id="73736" name="Text Box 8"/>
            <p:cNvSpPr txBox="1">
              <a:spLocks noChangeArrowheads="1"/>
            </p:cNvSpPr>
            <p:nvPr/>
          </p:nvSpPr>
          <p:spPr bwMode="gray">
            <a:xfrm>
              <a:off x="1915" y="2275"/>
              <a:ext cx="1920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b="1" dirty="0">
                  <a:solidFill>
                    <a:schemeClr val="bg1"/>
                  </a:solidFill>
                </a:rPr>
                <a:t>укрепление </a:t>
              </a:r>
              <a:r>
                <a:rPr lang="ru-RU" b="1" dirty="0" err="1">
                  <a:solidFill>
                    <a:schemeClr val="bg1"/>
                  </a:solidFill>
                </a:rPr>
                <a:t>межпредметных</a:t>
              </a:r>
              <a:r>
                <a:rPr lang="ru-RU" b="1" dirty="0">
                  <a:solidFill>
                    <a:schemeClr val="bg1"/>
                  </a:solidFill>
                </a:rPr>
                <a:t> связей</a:t>
              </a:r>
              <a:r>
                <a:rPr lang="ru-RU" dirty="0"/>
                <a:t>;</a:t>
              </a:r>
            </a:p>
          </p:txBody>
        </p:sp>
        <p:sp>
          <p:nvSpPr>
            <p:cNvPr id="73737" name="Text Box 9"/>
            <p:cNvSpPr txBox="1">
              <a:spLocks noChangeArrowheads="1"/>
            </p:cNvSpPr>
            <p:nvPr/>
          </p:nvSpPr>
          <p:spPr bwMode="gray">
            <a:xfrm>
              <a:off x="1941" y="2911"/>
              <a:ext cx="2694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b="1" dirty="0">
                  <a:solidFill>
                    <a:schemeClr val="bg1"/>
                  </a:solidFill>
                </a:rPr>
                <a:t>обучение учащихся навыкам общения и  ведению дискуссии.</a:t>
              </a:r>
            </a:p>
          </p:txBody>
        </p:sp>
        <p:sp>
          <p:nvSpPr>
            <p:cNvPr id="73739" name="AutoShape 11"/>
            <p:cNvSpPr>
              <a:spLocks noChangeArrowheads="1"/>
            </p:cNvSpPr>
            <p:nvPr/>
          </p:nvSpPr>
          <p:spPr bwMode="auto">
            <a:xfrm>
              <a:off x="624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73740" name="Text Box 12"/>
            <p:cNvSpPr txBox="1">
              <a:spLocks noChangeArrowheads="1"/>
            </p:cNvSpPr>
            <p:nvPr/>
          </p:nvSpPr>
          <p:spPr bwMode="auto">
            <a:xfrm>
              <a:off x="672" y="1488"/>
              <a:ext cx="1056" cy="1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/>
              <a:r>
                <a:rPr lang="ru-RU" sz="2400" b="1" dirty="0"/>
                <a:t>улучшение профессиональной подготовки  учащихся;</a:t>
              </a:r>
            </a:p>
          </p:txBody>
        </p:sp>
        <p:sp>
          <p:nvSpPr>
            <p:cNvPr id="73741" name="AutoShape 13"/>
            <p:cNvSpPr>
              <a:spLocks noChangeArrowheads="1"/>
            </p:cNvSpPr>
            <p:nvPr/>
          </p:nvSpPr>
          <p:spPr bwMode="auto">
            <a:xfrm>
              <a:off x="3888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73742" name="Text Box 14"/>
            <p:cNvSpPr txBox="1">
              <a:spLocks noChangeArrowheads="1"/>
            </p:cNvSpPr>
            <p:nvPr/>
          </p:nvSpPr>
          <p:spPr bwMode="auto">
            <a:xfrm>
              <a:off x="3936" y="1488"/>
              <a:ext cx="1056" cy="1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/>
              <a:r>
                <a:rPr lang="ru-RU" sz="2400" b="1" dirty="0"/>
                <a:t>улучшение профессиональной подготовки  учащихся;</a:t>
              </a:r>
            </a:p>
          </p:txBody>
        </p:sp>
        <p:sp>
          <p:nvSpPr>
            <p:cNvPr id="73744" name="AutoShape 16"/>
            <p:cNvSpPr>
              <a:spLocks noChangeArrowheads="1"/>
            </p:cNvSpPr>
            <p:nvPr/>
          </p:nvSpPr>
          <p:spPr bwMode="gray">
            <a:xfrm>
              <a:off x="1824" y="967"/>
              <a:ext cx="1920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5" name="AutoShape 17"/>
            <p:cNvSpPr>
              <a:spLocks noChangeArrowheads="1"/>
            </p:cNvSpPr>
            <p:nvPr/>
          </p:nvSpPr>
          <p:spPr bwMode="gray">
            <a:xfrm>
              <a:off x="2283" y="1183"/>
              <a:ext cx="1104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7" name="AutoShape 19"/>
            <p:cNvSpPr>
              <a:spLocks noChangeArrowheads="1"/>
            </p:cNvSpPr>
            <p:nvPr/>
          </p:nvSpPr>
          <p:spPr bwMode="gray">
            <a:xfrm>
              <a:off x="1872" y="3312"/>
              <a:ext cx="1920" cy="384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9" name="AutoShape 21"/>
            <p:cNvSpPr>
              <a:spLocks noChangeArrowheads="1"/>
            </p:cNvSpPr>
            <p:nvPr/>
          </p:nvSpPr>
          <p:spPr bwMode="gray">
            <a:xfrm>
              <a:off x="2304" y="3093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9" name="Рисунок 73" descr="Microscope (29281293). &amp;Fcy;&amp;ocy;&amp;tcy;&amp;ocy; &amp;mcy;&amp;iecy;&amp;dcy;&amp;icy;&amp;tscy;&amp;icy;&amp;ncy;&amp;acy;, &amp;fcy;&amp;ocy;&amp;tcy;&amp;ocy;&amp;gcy;&amp;rcy;&amp;acy;&amp;fcy;&amp;icy;&amp;icy; &amp;mcy;&amp;iecy;&amp;dcy;&amp;icy;&amp;tscy;&amp;icy;&amp;ncy;&amp;ycy;,&#10;&amp;icy;&amp;zcy;&amp;ocy;&amp;bcy;&amp;rcy;&amp;acy;&amp;zhcy;&amp;iecy;&amp;ncy;&amp;icy;&amp;yacy;, &amp;kcy;&amp;acy;&amp;rcy;&amp;tcy;&amp;icy;&amp;ncy;&amp;kcy;&amp;icy; &amp;mcy;&amp;iecy;&amp;dcy;&amp;icy;&amp;tscy;&amp;icy;&amp;ncy;&amp;ycy;, &amp;pcy;&amp;ocy;&amp;scy;&amp;tcy;&amp;iecy;&amp;rcy;&amp;ycy; &amp;Mcy;&amp;iecy;&amp;dcy;&amp;icy;&amp;tscy;&amp;icy;&amp;ncy;&amp;acy;, &amp;pcy;&amp;lcy;&amp;acy;&amp;kcy;&amp;acy;&amp;tcy; &amp;Mcy;&amp;iecy;&amp;dcy;&amp;icy;&amp;tscy;&amp;i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337794"/>
            <a:ext cx="1080120" cy="152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76672"/>
            <a:ext cx="6934200" cy="563562"/>
          </a:xfrm>
        </p:spPr>
        <p:txBody>
          <a:bodyPr/>
          <a:lstStyle/>
          <a:p>
            <a:r>
              <a:rPr lang="ru-RU" sz="2800" dirty="0"/>
              <a:t>Единая методическая тема:</a:t>
            </a:r>
            <a:br>
              <a:rPr lang="ru-RU" sz="2800" dirty="0"/>
            </a:b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1009" name="AutoShape 49"/>
          <p:cNvSpPr>
            <a:spLocks noChangeArrowheads="1"/>
          </p:cNvSpPr>
          <p:nvPr/>
        </p:nvSpPr>
        <p:spPr bwMode="auto">
          <a:xfrm>
            <a:off x="304984" y="1214422"/>
            <a:ext cx="8731512" cy="35827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/>
              <a:t>Совершенствование образовательного процесса на</a:t>
            </a:r>
          </a:p>
          <a:p>
            <a:pPr algn="ctr" eaLnBrk="0" hangingPunct="0"/>
            <a:r>
              <a:rPr lang="ru-RU" sz="2400" dirty="0"/>
              <a:t> основе использования информационно-коммуникационных,</a:t>
            </a:r>
          </a:p>
          <a:p>
            <a:pPr algn="ctr" eaLnBrk="0" hangingPunct="0"/>
            <a:r>
              <a:rPr lang="ru-RU" sz="2400" dirty="0"/>
              <a:t>практико-ориентированных технологий обучения </a:t>
            </a:r>
          </a:p>
          <a:p>
            <a:pPr algn="ctr" eaLnBrk="0" hangingPunct="0"/>
            <a:r>
              <a:rPr lang="ru-RU" sz="2400" dirty="0"/>
              <a:t>для формирования профессиональных</a:t>
            </a:r>
          </a:p>
          <a:p>
            <a:pPr algn="ctr" eaLnBrk="0" hangingPunct="0"/>
            <a:r>
              <a:rPr lang="ru-RU" sz="2400" dirty="0"/>
              <a:t>компетенций будущих специалистов</a:t>
            </a:r>
            <a:endParaRPr lang="en-US" sz="2400" dirty="0"/>
          </a:p>
        </p:txBody>
      </p:sp>
      <p:grpSp>
        <p:nvGrpSpPr>
          <p:cNvPr id="41010" name="Group 50"/>
          <p:cNvGrpSpPr>
            <a:grpSpLocks/>
          </p:cNvGrpSpPr>
          <p:nvPr/>
        </p:nvGrpSpPr>
        <p:grpSpPr bwMode="auto">
          <a:xfrm>
            <a:off x="7452320" y="908720"/>
            <a:ext cx="333375" cy="304800"/>
            <a:chOff x="2078" y="1680"/>
            <a:chExt cx="1615" cy="1615"/>
          </a:xfrm>
        </p:grpSpPr>
        <p:sp>
          <p:nvSpPr>
            <p:cNvPr id="41011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2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3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14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15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16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18" name="Group 58"/>
          <p:cNvGrpSpPr>
            <a:grpSpLocks/>
          </p:cNvGrpSpPr>
          <p:nvPr/>
        </p:nvGrpSpPr>
        <p:grpSpPr bwMode="auto">
          <a:xfrm>
            <a:off x="1115616" y="1124744"/>
            <a:ext cx="333375" cy="304800"/>
            <a:chOff x="2078" y="1680"/>
            <a:chExt cx="1615" cy="1615"/>
          </a:xfrm>
        </p:grpSpPr>
        <p:sp>
          <p:nvSpPr>
            <p:cNvPr id="41019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0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1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22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23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24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26" name="Group 66"/>
          <p:cNvGrpSpPr>
            <a:grpSpLocks/>
          </p:cNvGrpSpPr>
          <p:nvPr/>
        </p:nvGrpSpPr>
        <p:grpSpPr bwMode="auto">
          <a:xfrm>
            <a:off x="8388424" y="1700808"/>
            <a:ext cx="333375" cy="304800"/>
            <a:chOff x="2078" y="1680"/>
            <a:chExt cx="1615" cy="1615"/>
          </a:xfrm>
        </p:grpSpPr>
        <p:sp>
          <p:nvSpPr>
            <p:cNvPr id="41027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8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9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30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31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32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34" name="Group 74"/>
          <p:cNvGrpSpPr>
            <a:grpSpLocks/>
          </p:cNvGrpSpPr>
          <p:nvPr/>
        </p:nvGrpSpPr>
        <p:grpSpPr bwMode="auto">
          <a:xfrm>
            <a:off x="683568" y="1484784"/>
            <a:ext cx="333375" cy="304800"/>
            <a:chOff x="2078" y="1680"/>
            <a:chExt cx="1615" cy="1615"/>
          </a:xfrm>
        </p:grpSpPr>
        <p:sp>
          <p:nvSpPr>
            <p:cNvPr id="41035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6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7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38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39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4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42" name="Group 82"/>
          <p:cNvGrpSpPr>
            <a:grpSpLocks/>
          </p:cNvGrpSpPr>
          <p:nvPr/>
        </p:nvGrpSpPr>
        <p:grpSpPr bwMode="auto">
          <a:xfrm>
            <a:off x="7956376" y="1196752"/>
            <a:ext cx="333375" cy="304800"/>
            <a:chOff x="2078" y="1680"/>
            <a:chExt cx="1615" cy="1615"/>
          </a:xfrm>
        </p:grpSpPr>
        <p:sp>
          <p:nvSpPr>
            <p:cNvPr id="41043" name="Oval 8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44" name="Oval 8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45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46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047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48" name="Oval 8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3" name="Group 82"/>
          <p:cNvGrpSpPr>
            <a:grpSpLocks/>
          </p:cNvGrpSpPr>
          <p:nvPr/>
        </p:nvGrpSpPr>
        <p:grpSpPr bwMode="auto">
          <a:xfrm>
            <a:off x="251520" y="1988840"/>
            <a:ext cx="333375" cy="304800"/>
            <a:chOff x="2078" y="1680"/>
            <a:chExt cx="1615" cy="1615"/>
          </a:xfrm>
        </p:grpSpPr>
        <p:sp>
          <p:nvSpPr>
            <p:cNvPr id="46" name="Oval 8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Oval 8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9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0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1" name="Oval 8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pic>
        <p:nvPicPr>
          <p:cNvPr id="52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273824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57166"/>
            <a:ext cx="6934200" cy="563562"/>
          </a:xfrm>
        </p:spPr>
        <p:txBody>
          <a:bodyPr/>
          <a:lstStyle/>
          <a:p>
            <a:r>
              <a:rPr lang="ru-RU" sz="3600" dirty="0"/>
              <a:t>в  процессе  работы цикловой подготовлены:</a:t>
            </a:r>
            <a:endParaRPr lang="en-US" sz="2000" dirty="0"/>
          </a:p>
        </p:txBody>
      </p:sp>
      <p:sp>
        <p:nvSpPr>
          <p:cNvPr id="73731" name="Freeform 3"/>
          <p:cNvSpPr>
            <a:spLocks noEditPoints="1"/>
          </p:cNvSpPr>
          <p:nvPr/>
        </p:nvSpPr>
        <p:spPr bwMode="gray">
          <a:xfrm>
            <a:off x="395536" y="1988840"/>
            <a:ext cx="594360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3760" name="Text Box 32"/>
          <p:cNvSpPr txBox="1">
            <a:spLocks noChangeArrowheads="1"/>
          </p:cNvSpPr>
          <p:nvPr/>
        </p:nvSpPr>
        <p:spPr bwMode="auto">
          <a:xfrm>
            <a:off x="5562600" y="4005064"/>
            <a:ext cx="3581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Продолжается работа над УИРС </a:t>
            </a:r>
          </a:p>
        </p:txBody>
      </p:sp>
      <p:sp>
        <p:nvSpPr>
          <p:cNvPr id="73763" name="Oval 35"/>
          <p:cNvSpPr>
            <a:spLocks noChangeArrowheads="1"/>
          </p:cNvSpPr>
          <p:nvPr/>
        </p:nvSpPr>
        <p:spPr bwMode="gray">
          <a:xfrm rot="-723406">
            <a:off x="3316288" y="4648200"/>
            <a:ext cx="1438275" cy="66675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64" name="Oval 36"/>
          <p:cNvSpPr>
            <a:spLocks noChangeArrowheads="1"/>
          </p:cNvSpPr>
          <p:nvPr/>
        </p:nvSpPr>
        <p:spPr bwMode="gray">
          <a:xfrm>
            <a:off x="3248025" y="3429000"/>
            <a:ext cx="1704975" cy="17065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65" name="Oval 37"/>
          <p:cNvSpPr>
            <a:spLocks noChangeArrowheads="1"/>
          </p:cNvSpPr>
          <p:nvPr/>
        </p:nvSpPr>
        <p:spPr bwMode="gray">
          <a:xfrm>
            <a:off x="3268663" y="3438525"/>
            <a:ext cx="1665287" cy="16637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66" name="Oval 38"/>
          <p:cNvSpPr>
            <a:spLocks noChangeArrowheads="1"/>
          </p:cNvSpPr>
          <p:nvPr/>
        </p:nvSpPr>
        <p:spPr bwMode="gray">
          <a:xfrm>
            <a:off x="3286125" y="3454400"/>
            <a:ext cx="1584325" cy="15557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67" name="Oval 39"/>
          <p:cNvSpPr>
            <a:spLocks noChangeArrowheads="1"/>
          </p:cNvSpPr>
          <p:nvPr/>
        </p:nvSpPr>
        <p:spPr bwMode="gray">
          <a:xfrm>
            <a:off x="3378200" y="3498850"/>
            <a:ext cx="1409700" cy="12620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68" name="Text Box 40"/>
          <p:cNvSpPr txBox="1">
            <a:spLocks noChangeArrowheads="1"/>
          </p:cNvSpPr>
          <p:nvPr/>
        </p:nvSpPr>
        <p:spPr bwMode="gray">
          <a:xfrm>
            <a:off x="3286116" y="3786190"/>
            <a:ext cx="169386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Продолжаемснимать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0" hangingPunct="0"/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учебный фильм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3769" name="Oval 41"/>
          <p:cNvSpPr>
            <a:spLocks noChangeArrowheads="1"/>
          </p:cNvSpPr>
          <p:nvPr/>
        </p:nvSpPr>
        <p:spPr bwMode="gray">
          <a:xfrm rot="-772996">
            <a:off x="1473200" y="4038600"/>
            <a:ext cx="1133475" cy="6096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3770" name="Group 42"/>
          <p:cNvGrpSpPr>
            <a:grpSpLocks/>
          </p:cNvGrpSpPr>
          <p:nvPr/>
        </p:nvGrpSpPr>
        <p:grpSpPr bwMode="auto">
          <a:xfrm>
            <a:off x="1357905" y="3048000"/>
            <a:ext cx="1598029" cy="1441450"/>
            <a:chOff x="708" y="2112"/>
            <a:chExt cx="981" cy="860"/>
          </a:xfrm>
        </p:grpSpPr>
        <p:sp>
          <p:nvSpPr>
            <p:cNvPr id="73771" name="Oval 43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72" name="Oval 44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73" name="Oval 45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74" name="Oval 46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3775" name="Text Box 47"/>
            <p:cNvSpPr txBox="1">
              <a:spLocks noChangeArrowheads="1"/>
            </p:cNvSpPr>
            <p:nvPr/>
          </p:nvSpPr>
          <p:spPr bwMode="gray">
            <a:xfrm>
              <a:off x="708" y="2339"/>
              <a:ext cx="981" cy="3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Обновили </a:t>
              </a:r>
            </a:p>
            <a:p>
              <a:pPr algn="ctr" eaLnBrk="0" hangingPunct="0"/>
              <a:r>
                <a: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стенды</a:t>
              </a: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73776" name="Oval 48"/>
          <p:cNvSpPr>
            <a:spLocks noChangeArrowheads="1"/>
          </p:cNvSpPr>
          <p:nvPr/>
        </p:nvSpPr>
        <p:spPr bwMode="gray">
          <a:xfrm>
            <a:off x="1295400" y="2282825"/>
            <a:ext cx="914400" cy="5334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77" name="Oval 49"/>
          <p:cNvSpPr>
            <a:spLocks noChangeArrowheads="1"/>
          </p:cNvSpPr>
          <p:nvPr/>
        </p:nvSpPr>
        <p:spPr bwMode="gray">
          <a:xfrm>
            <a:off x="1371600" y="1676400"/>
            <a:ext cx="1023938" cy="10239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78" name="Oval 50"/>
          <p:cNvSpPr>
            <a:spLocks noChangeArrowheads="1"/>
          </p:cNvSpPr>
          <p:nvPr/>
        </p:nvSpPr>
        <p:spPr bwMode="gray">
          <a:xfrm>
            <a:off x="1384300" y="1681163"/>
            <a:ext cx="1258874" cy="1247771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79" name="Oval 51"/>
          <p:cNvSpPr>
            <a:spLocks noChangeArrowheads="1"/>
          </p:cNvSpPr>
          <p:nvPr/>
        </p:nvSpPr>
        <p:spPr bwMode="gray">
          <a:xfrm>
            <a:off x="1395412" y="1692274"/>
            <a:ext cx="1176323" cy="123665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80" name="Oval 52"/>
          <p:cNvSpPr>
            <a:spLocks noChangeArrowheads="1"/>
          </p:cNvSpPr>
          <p:nvPr/>
        </p:nvSpPr>
        <p:spPr bwMode="gray">
          <a:xfrm>
            <a:off x="1449388" y="1717674"/>
            <a:ext cx="1193786" cy="121125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81" name="Text Box 53"/>
          <p:cNvSpPr txBox="1">
            <a:spLocks noChangeArrowheads="1"/>
          </p:cNvSpPr>
          <p:nvPr/>
        </p:nvSpPr>
        <p:spPr bwMode="gray">
          <a:xfrm>
            <a:off x="1357290" y="2000240"/>
            <a:ext cx="134716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Подготовлены 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Рефераты и </a:t>
            </a:r>
          </a:p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презентации</a:t>
            </a:r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3782" name="Oval 54"/>
          <p:cNvSpPr>
            <a:spLocks noChangeArrowheads="1"/>
          </p:cNvSpPr>
          <p:nvPr/>
        </p:nvSpPr>
        <p:spPr bwMode="gray">
          <a:xfrm>
            <a:off x="2562225" y="1752600"/>
            <a:ext cx="685800" cy="2286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83" name="Oval 55"/>
          <p:cNvSpPr>
            <a:spLocks noChangeArrowheads="1"/>
          </p:cNvSpPr>
          <p:nvPr/>
        </p:nvSpPr>
        <p:spPr bwMode="gray">
          <a:xfrm>
            <a:off x="2684463" y="1219200"/>
            <a:ext cx="1030281" cy="85247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84" name="Oval 56"/>
          <p:cNvSpPr>
            <a:spLocks noChangeArrowheads="1"/>
          </p:cNvSpPr>
          <p:nvPr/>
        </p:nvSpPr>
        <p:spPr bwMode="gray">
          <a:xfrm>
            <a:off x="2693988" y="1222374"/>
            <a:ext cx="1020756" cy="920741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85" name="Oval 57"/>
          <p:cNvSpPr>
            <a:spLocks noChangeArrowheads="1"/>
          </p:cNvSpPr>
          <p:nvPr/>
        </p:nvSpPr>
        <p:spPr bwMode="gray">
          <a:xfrm>
            <a:off x="2714612" y="1285860"/>
            <a:ext cx="1014406" cy="84295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86" name="Oval 58"/>
          <p:cNvSpPr>
            <a:spLocks noChangeArrowheads="1"/>
          </p:cNvSpPr>
          <p:nvPr/>
        </p:nvSpPr>
        <p:spPr bwMode="gray">
          <a:xfrm>
            <a:off x="2736850" y="1247774"/>
            <a:ext cx="977894" cy="895341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787" name="Text Box 59"/>
          <p:cNvSpPr txBox="1">
            <a:spLocks noChangeArrowheads="1"/>
          </p:cNvSpPr>
          <p:nvPr/>
        </p:nvSpPr>
        <p:spPr bwMode="gray">
          <a:xfrm>
            <a:off x="2714612" y="1428736"/>
            <a:ext cx="10695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err="1"/>
              <a:t>Материа</a:t>
            </a:r>
            <a:r>
              <a:rPr lang="ru-RU" sz="1400" b="1" dirty="0"/>
              <a:t>-</a:t>
            </a:r>
          </a:p>
          <a:p>
            <a:r>
              <a:rPr lang="ru-RU" sz="1400" b="1" dirty="0" err="1"/>
              <a:t>лы</a:t>
            </a:r>
            <a:r>
              <a:rPr lang="ru-RU" sz="1400" b="1" dirty="0"/>
              <a:t> о ЗОЖ</a:t>
            </a:r>
          </a:p>
        </p:txBody>
      </p:sp>
      <p:pic>
        <p:nvPicPr>
          <p:cNvPr id="33" name="Рисунок 73" descr="Microscope (29281293). &amp;Fcy;&amp;ocy;&amp;tcy;&amp;ocy; &amp;mcy;&amp;iecy;&amp;dcy;&amp;icy;&amp;tscy;&amp;icy;&amp;ncy;&amp;acy;, &amp;fcy;&amp;ocy;&amp;tcy;&amp;ocy;&amp;gcy;&amp;rcy;&amp;acy;&amp;fcy;&amp;icy;&amp;icy; &amp;mcy;&amp;iecy;&amp;dcy;&amp;icy;&amp;tscy;&amp;icy;&amp;ncy;&amp;ycy;,&#10;&amp;icy;&amp;zcy;&amp;ocy;&amp;bcy;&amp;rcy;&amp;acy;&amp;zhcy;&amp;iecy;&amp;ncy;&amp;icy;&amp;yacy;, &amp;kcy;&amp;acy;&amp;rcy;&amp;tcy;&amp;icy;&amp;ncy;&amp;kcy;&amp;icy; &amp;mcy;&amp;iecy;&amp;dcy;&amp;icy;&amp;tscy;&amp;icy;&amp;ncy;&amp;ycy;, &amp;pcy;&amp;ocy;&amp;scy;&amp;tcy;&amp;iecy;&amp;rcy;&amp;ycy; &amp;Mcy;&amp;iecy;&amp;dcy;&amp;icy;&amp;tscy;&amp;icy;&amp;ncy;&amp;acy;, &amp;pcy;&amp;lcy;&amp;acy;&amp;kcy;&amp;acy;&amp;tcy; &amp;Mcy;&amp;iecy;&amp;dcy;&amp;icy;&amp;tscy;&amp;i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580132"/>
            <a:ext cx="1224136" cy="127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ЦК 7 Кибак\IMG_4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713989" cy="2785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28604"/>
            <a:ext cx="6934200" cy="563562"/>
          </a:xfrm>
        </p:spPr>
        <p:txBody>
          <a:bodyPr/>
          <a:lstStyle/>
          <a:p>
            <a:r>
              <a:rPr lang="ru-RU" sz="3600" dirty="0"/>
              <a:t>Регулярно обновляются</a:t>
            </a:r>
            <a:endParaRPr lang="en-US" sz="2000" dirty="0"/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gray">
          <a:xfrm rot="39573186">
            <a:off x="4806156" y="21883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gray">
          <a:xfrm rot="3465783">
            <a:off x="4806157" y="4352131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gray">
          <a:xfrm rot="35969022">
            <a:off x="3586956" y="22645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gray">
          <a:xfrm rot="7535209">
            <a:off x="3548856" y="431879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gray">
          <a:xfrm>
            <a:off x="5384800" y="3316288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gray">
          <a:xfrm rot="-10800000">
            <a:off x="2974975" y="3309938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gray">
          <a:xfrm>
            <a:off x="2720975" y="1547813"/>
            <a:ext cx="3743325" cy="3744912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51216" name="Group 16"/>
          <p:cNvGrpSpPr>
            <a:grpSpLocks/>
          </p:cNvGrpSpPr>
          <p:nvPr/>
        </p:nvGrpSpPr>
        <p:grpSpPr bwMode="auto">
          <a:xfrm>
            <a:off x="3376613" y="4805363"/>
            <a:ext cx="360362" cy="360362"/>
            <a:chOff x="2109" y="3612"/>
            <a:chExt cx="227" cy="227"/>
          </a:xfrm>
        </p:grpSpPr>
        <p:sp>
          <p:nvSpPr>
            <p:cNvPr id="51217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8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28" name="Oval 28"/>
          <p:cNvSpPr>
            <a:spLocks noChangeArrowheads="1"/>
          </p:cNvSpPr>
          <p:nvPr/>
        </p:nvSpPr>
        <p:spPr bwMode="gray">
          <a:xfrm>
            <a:off x="3652838" y="2500313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29" name="Oval 29"/>
          <p:cNvSpPr>
            <a:spLocks noChangeArrowheads="1"/>
          </p:cNvSpPr>
          <p:nvPr/>
        </p:nvSpPr>
        <p:spPr bwMode="gray">
          <a:xfrm>
            <a:off x="3646488" y="248443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30" name="Oval 30"/>
          <p:cNvSpPr>
            <a:spLocks noChangeArrowheads="1"/>
          </p:cNvSpPr>
          <p:nvPr/>
        </p:nvSpPr>
        <p:spPr bwMode="gray">
          <a:xfrm>
            <a:off x="3779838" y="2627313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1231" name="Oval 31"/>
          <p:cNvSpPr>
            <a:spLocks noChangeArrowheads="1"/>
          </p:cNvSpPr>
          <p:nvPr/>
        </p:nvSpPr>
        <p:spPr bwMode="gray">
          <a:xfrm>
            <a:off x="3762375" y="2600325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51259" name="Group 59"/>
          <p:cNvGrpSpPr>
            <a:grpSpLocks/>
          </p:cNvGrpSpPr>
          <p:nvPr/>
        </p:nvGrpSpPr>
        <p:grpSpPr bwMode="auto">
          <a:xfrm>
            <a:off x="3863975" y="2711450"/>
            <a:ext cx="1522413" cy="1522413"/>
            <a:chOff x="2434" y="1708"/>
            <a:chExt cx="959" cy="959"/>
          </a:xfrm>
        </p:grpSpPr>
        <p:sp>
          <p:nvSpPr>
            <p:cNvPr id="51232" name="Oval 32"/>
            <p:cNvSpPr>
              <a:spLocks noChangeArrowheads="1"/>
            </p:cNvSpPr>
            <p:nvPr/>
          </p:nvSpPr>
          <p:spPr bwMode="gray">
            <a:xfrm>
              <a:off x="2434" y="1708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1233" name="Oval 33"/>
            <p:cNvSpPr>
              <a:spLocks noChangeArrowheads="1"/>
            </p:cNvSpPr>
            <p:nvPr/>
          </p:nvSpPr>
          <p:spPr bwMode="gray">
            <a:xfrm>
              <a:off x="2448" y="1720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234" name="Oval 34"/>
            <p:cNvSpPr>
              <a:spLocks noChangeArrowheads="1"/>
            </p:cNvSpPr>
            <p:nvPr/>
          </p:nvSpPr>
          <p:spPr bwMode="gray">
            <a:xfrm>
              <a:off x="2459" y="172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235" name="Oval 35"/>
            <p:cNvSpPr>
              <a:spLocks noChangeArrowheads="1"/>
            </p:cNvSpPr>
            <p:nvPr/>
          </p:nvSpPr>
          <p:spPr bwMode="gray">
            <a:xfrm>
              <a:off x="2469" y="1735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236" name="Oval 36"/>
            <p:cNvSpPr>
              <a:spLocks noChangeArrowheads="1"/>
            </p:cNvSpPr>
            <p:nvPr/>
          </p:nvSpPr>
          <p:spPr bwMode="gray">
            <a:xfrm>
              <a:off x="2520" y="1758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3857620" y="3143248"/>
            <a:ext cx="157126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000000"/>
                </a:solidFill>
              </a:rPr>
              <a:t>Стенды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5743575" y="1533525"/>
            <a:ext cx="159723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/>
              <a:t>«</a:t>
            </a:r>
            <a:r>
              <a:rPr lang="en-US" sz="1600" b="1" dirty="0"/>
              <a:t>MICRIVITAE</a:t>
            </a:r>
            <a:r>
              <a:rPr lang="ru-RU" sz="1600" b="1" dirty="0"/>
              <a:t>»</a:t>
            </a:r>
          </a:p>
          <a:p>
            <a:pPr algn="r"/>
            <a:r>
              <a:rPr lang="ru-RU" sz="1600" b="1" dirty="0"/>
              <a:t>Каб.43</a:t>
            </a:r>
            <a:endParaRPr lang="en-US" sz="1600" dirty="0"/>
          </a:p>
          <a:p>
            <a:pPr algn="r"/>
            <a:endParaRPr lang="en-US" sz="1600" b="1" dirty="0"/>
          </a:p>
        </p:txBody>
      </p:sp>
      <p:sp>
        <p:nvSpPr>
          <p:cNvPr id="51239" name="Text Box 39"/>
          <p:cNvSpPr txBox="1">
            <a:spLocks noChangeArrowheads="1"/>
          </p:cNvSpPr>
          <p:nvPr/>
        </p:nvSpPr>
        <p:spPr bwMode="auto">
          <a:xfrm>
            <a:off x="227171" y="1357298"/>
            <a:ext cx="313521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ru-RU" sz="1600" b="1" dirty="0"/>
              <a:t>«Уголок радиоэкологических</a:t>
            </a:r>
          </a:p>
          <a:p>
            <a:pPr algn="r" eaLnBrk="0" hangingPunct="0"/>
            <a:r>
              <a:rPr lang="ru-RU" sz="1600" b="1" dirty="0"/>
              <a:t> знаний»</a:t>
            </a:r>
          </a:p>
          <a:p>
            <a:pPr algn="r" eaLnBrk="0" hangingPunct="0"/>
            <a:r>
              <a:rPr lang="ru-RU" sz="1600" b="1" dirty="0"/>
              <a:t>Каб.43</a:t>
            </a:r>
            <a:endParaRPr lang="en-US" sz="1600" dirty="0"/>
          </a:p>
        </p:txBody>
      </p:sp>
      <p:sp>
        <p:nvSpPr>
          <p:cNvPr id="51240" name="Text Box 40"/>
          <p:cNvSpPr txBox="1">
            <a:spLocks noChangeArrowheads="1"/>
          </p:cNvSpPr>
          <p:nvPr/>
        </p:nvSpPr>
        <p:spPr bwMode="auto">
          <a:xfrm>
            <a:off x="6657975" y="3286125"/>
            <a:ext cx="1791901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«Исторический </a:t>
            </a:r>
          </a:p>
          <a:p>
            <a:pPr algn="ctr"/>
            <a:r>
              <a:rPr lang="ru-RU" sz="1600" b="1" dirty="0"/>
              <a:t>ракурс»</a:t>
            </a:r>
          </a:p>
          <a:p>
            <a:pPr algn="r"/>
            <a:r>
              <a:rPr lang="ru-RU" sz="800" b="1" dirty="0"/>
              <a:t>«</a:t>
            </a:r>
            <a:r>
              <a:rPr lang="ru-RU" sz="800" b="1" dirty="0" err="1"/>
              <a:t>Пинский</a:t>
            </a:r>
            <a:r>
              <a:rPr lang="ru-RU" sz="800" b="1" dirty="0"/>
              <a:t>  зональный </a:t>
            </a:r>
          </a:p>
          <a:p>
            <a:pPr algn="r"/>
            <a:r>
              <a:rPr lang="ru-RU" sz="800" b="1" dirty="0"/>
              <a:t>центр гигиены </a:t>
            </a:r>
          </a:p>
          <a:p>
            <a:pPr algn="r"/>
            <a:r>
              <a:rPr lang="ru-RU" sz="800" b="1" dirty="0"/>
              <a:t>и эпидемиологии»</a:t>
            </a:r>
          </a:p>
          <a:p>
            <a:pPr algn="ctr"/>
            <a:endParaRPr lang="en-US" sz="1600" b="1" dirty="0"/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5930664" y="4581128"/>
            <a:ext cx="233935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«Кружковая работа» </a:t>
            </a:r>
          </a:p>
          <a:p>
            <a:pPr algn="r"/>
            <a:r>
              <a:rPr lang="ru-RU" sz="1600" b="1" dirty="0"/>
              <a:t>Каб.43</a:t>
            </a:r>
            <a:endParaRPr lang="en-US" sz="1600" dirty="0"/>
          </a:p>
          <a:p>
            <a:pPr algn="ctr"/>
            <a:endParaRPr lang="ru-RU" sz="800" b="1" dirty="0"/>
          </a:p>
          <a:p>
            <a:pPr algn="ctr"/>
            <a:endParaRPr lang="ru-RU" sz="800" b="1" dirty="0"/>
          </a:p>
        </p:txBody>
      </p:sp>
      <p:sp>
        <p:nvSpPr>
          <p:cNvPr id="51242" name="Text Box 42"/>
          <p:cNvSpPr txBox="1">
            <a:spLocks noChangeArrowheads="1"/>
          </p:cNvSpPr>
          <p:nvPr/>
        </p:nvSpPr>
        <p:spPr bwMode="auto">
          <a:xfrm>
            <a:off x="285720" y="3286124"/>
            <a:ext cx="230800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«Информационный»</a:t>
            </a:r>
          </a:p>
          <a:p>
            <a:pPr algn="r"/>
            <a:r>
              <a:rPr lang="ru-RU" sz="1600" b="1" dirty="0"/>
              <a:t>Каб.43</a:t>
            </a:r>
            <a:endParaRPr lang="en-US" sz="1600" dirty="0"/>
          </a:p>
          <a:p>
            <a:pPr algn="ctr"/>
            <a:endParaRPr lang="ru-RU" sz="1600" b="1" dirty="0"/>
          </a:p>
        </p:txBody>
      </p:sp>
      <p:sp>
        <p:nvSpPr>
          <p:cNvPr id="51243" name="Text Box 43"/>
          <p:cNvSpPr txBox="1">
            <a:spLocks noChangeArrowheads="1"/>
          </p:cNvSpPr>
          <p:nvPr/>
        </p:nvSpPr>
        <p:spPr bwMode="auto">
          <a:xfrm>
            <a:off x="1110329" y="4714884"/>
            <a:ext cx="232243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«Информационный»</a:t>
            </a:r>
          </a:p>
          <a:p>
            <a:pPr algn="r"/>
            <a:r>
              <a:rPr lang="ru-RU" sz="1600" b="1" dirty="0">
                <a:latin typeface="+mn-lt"/>
                <a:cs typeface="Times New Roman" pitchFamily="18" charset="0"/>
              </a:rPr>
              <a:t>Каб.44</a:t>
            </a:r>
            <a:endParaRPr lang="en-US" sz="1600" b="1" dirty="0">
              <a:latin typeface="+mn-lt"/>
              <a:cs typeface="Times New Roman" pitchFamily="18" charset="0"/>
            </a:endParaRPr>
          </a:p>
          <a:p>
            <a:pPr algn="ctr"/>
            <a:endParaRPr lang="ru-RU" sz="800" b="1" dirty="0"/>
          </a:p>
        </p:txBody>
      </p:sp>
      <p:grpSp>
        <p:nvGrpSpPr>
          <p:cNvPr id="51244" name="Group 44"/>
          <p:cNvGrpSpPr>
            <a:grpSpLocks/>
          </p:cNvGrpSpPr>
          <p:nvPr/>
        </p:nvGrpSpPr>
        <p:grpSpPr bwMode="auto">
          <a:xfrm>
            <a:off x="2543175" y="3311525"/>
            <a:ext cx="360363" cy="360363"/>
            <a:chOff x="2109" y="3612"/>
            <a:chExt cx="227" cy="227"/>
          </a:xfrm>
        </p:grpSpPr>
        <p:sp>
          <p:nvSpPr>
            <p:cNvPr id="51245" name="Oval 45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46" name="Oval 46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47" name="Group 47"/>
          <p:cNvGrpSpPr>
            <a:grpSpLocks/>
          </p:cNvGrpSpPr>
          <p:nvPr/>
        </p:nvGrpSpPr>
        <p:grpSpPr bwMode="auto">
          <a:xfrm>
            <a:off x="3381375" y="1635125"/>
            <a:ext cx="360363" cy="360363"/>
            <a:chOff x="2109" y="3612"/>
            <a:chExt cx="227" cy="227"/>
          </a:xfrm>
        </p:grpSpPr>
        <p:sp>
          <p:nvSpPr>
            <p:cNvPr id="51248" name="Oval 48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49" name="Oval 49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50" name="Group 50"/>
          <p:cNvGrpSpPr>
            <a:grpSpLocks/>
          </p:cNvGrpSpPr>
          <p:nvPr/>
        </p:nvGrpSpPr>
        <p:grpSpPr bwMode="auto">
          <a:xfrm>
            <a:off x="5362575" y="1635125"/>
            <a:ext cx="360363" cy="360363"/>
            <a:chOff x="2109" y="3612"/>
            <a:chExt cx="227" cy="227"/>
          </a:xfrm>
        </p:grpSpPr>
        <p:sp>
          <p:nvSpPr>
            <p:cNvPr id="51251" name="Oval 51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52" name="Oval 52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53" name="Group 53"/>
          <p:cNvGrpSpPr>
            <a:grpSpLocks/>
          </p:cNvGrpSpPr>
          <p:nvPr/>
        </p:nvGrpSpPr>
        <p:grpSpPr bwMode="auto">
          <a:xfrm>
            <a:off x="6276975" y="3235325"/>
            <a:ext cx="360363" cy="360363"/>
            <a:chOff x="2109" y="3612"/>
            <a:chExt cx="227" cy="227"/>
          </a:xfrm>
        </p:grpSpPr>
        <p:sp>
          <p:nvSpPr>
            <p:cNvPr id="51254" name="Oval 54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55" name="Oval 55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56" name="Group 56"/>
          <p:cNvGrpSpPr>
            <a:grpSpLocks/>
          </p:cNvGrpSpPr>
          <p:nvPr/>
        </p:nvGrpSpPr>
        <p:grpSpPr bwMode="auto">
          <a:xfrm>
            <a:off x="5438775" y="4759325"/>
            <a:ext cx="360363" cy="360363"/>
            <a:chOff x="2109" y="3612"/>
            <a:chExt cx="227" cy="227"/>
          </a:xfrm>
        </p:grpSpPr>
        <p:sp>
          <p:nvSpPr>
            <p:cNvPr id="51257" name="Oval 5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58" name="Oval 5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8" name="Рисунок 73" descr="Microscope (29281293). &amp;Fcy;&amp;ocy;&amp;tcy;&amp;ocy; &amp;mcy;&amp;iecy;&amp;dcy;&amp;icy;&amp;tscy;&amp;icy;&amp;ncy;&amp;acy;, &amp;fcy;&amp;ocy;&amp;tcy;&amp;ocy;&amp;gcy;&amp;rcy;&amp;acy;&amp;fcy;&amp;icy;&amp;icy; &amp;mcy;&amp;iecy;&amp;dcy;&amp;icy;&amp;tscy;&amp;icy;&amp;ncy;&amp;ycy;,&#10;&amp;icy;&amp;zcy;&amp;ocy;&amp;bcy;&amp;rcy;&amp;acy;&amp;zhcy;&amp;iecy;&amp;ncy;&amp;icy;&amp;yacy;, &amp;kcy;&amp;acy;&amp;rcy;&amp;tcy;&amp;icy;&amp;ncy;&amp;kcy;&amp;icy; &amp;mcy;&amp;iecy;&amp;dcy;&amp;icy;&amp;tscy;&amp;icy;&amp;ncy;&amp;ycy;, &amp;pcy;&amp;ocy;&amp;scy;&amp;tcy;&amp;iecy;&amp;rcy;&amp;ycy; &amp;Mcy;&amp;iecy;&amp;dcy;&amp;icy;&amp;tscy;&amp;icy;&amp;ncy;&amp;acy;, &amp;pcy;&amp;lcy;&amp;acy;&amp;kcy;&amp;acy;&amp;tcy; &amp;Mcy;&amp;iecy;&amp;dcy;&amp;icy;&amp;tscy;&amp;i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780928"/>
            <a:ext cx="1584176" cy="152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" descr="embl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417840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934200" cy="3096344"/>
          </a:xfrm>
        </p:spPr>
        <p:txBody>
          <a:bodyPr/>
          <a:lstStyle/>
          <a:p>
            <a:r>
              <a:rPr lang="ru-RU" sz="2400" dirty="0"/>
              <a:t>Принимали участие в праздничных мероприятиях, посвященных Дню Победы</a:t>
            </a:r>
            <a:r>
              <a:rPr lang="en-US" sz="2400" dirty="0"/>
              <a:t> </a:t>
            </a:r>
            <a:r>
              <a:rPr lang="ru-RU" sz="2400" dirty="0"/>
              <a:t>«Славе не меркнуть! Традициям жить!» открытии мемориальной доске </a:t>
            </a:r>
            <a:r>
              <a:rPr lang="ru-RU" sz="2400" dirty="0" err="1"/>
              <a:t>Станкеевой</a:t>
            </a:r>
            <a:r>
              <a:rPr lang="ru-RU" sz="2400" dirty="0"/>
              <a:t> (Андреевой) Любови Акимовны, участие в проекте «Живая память Благодарных поколений »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5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5" y="5458303"/>
            <a:ext cx="1248508" cy="122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15" y="3068960"/>
            <a:ext cx="1491297" cy="198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18543" y="2918154"/>
            <a:ext cx="2608642" cy="347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8" y="3212976"/>
            <a:ext cx="1520303" cy="202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541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4098" name="Picture 2" descr="C:\Users\Администратор\Downloads\171892326621010232163572769659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1276"/>
            <a:ext cx="3028391" cy="201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истратор\Downloads\20240621_012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1585919" cy="211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Администратор\Downloads\20240621_0122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1728192" cy="217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Администратор\Downloads\20240621_0123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16080"/>
            <a:ext cx="1728192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emble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2581" y="5373216"/>
            <a:ext cx="144016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78294" y="3366523"/>
            <a:ext cx="268335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77" y="1052736"/>
            <a:ext cx="2326060" cy="174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545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0" y="642918"/>
            <a:ext cx="6934200" cy="563562"/>
          </a:xfrm>
        </p:spPr>
        <p:txBody>
          <a:bodyPr/>
          <a:lstStyle/>
          <a:p>
            <a:r>
              <a:rPr lang="ru-RU" dirty="0"/>
              <a:t>Подготовили и принимали активное участие в неделе цикловой комиссии №8</a:t>
            </a:r>
            <a:endParaRPr lang="en-US" dirty="0"/>
          </a:p>
        </p:txBody>
      </p:sp>
      <p:pic>
        <p:nvPicPr>
          <p:cNvPr id="7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373216"/>
            <a:ext cx="144016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Temp\Rar$DIa0.902\IMG_20250320_1328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9059" y="2243349"/>
            <a:ext cx="2324100" cy="1959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Temp\Rar$DIa0.238\IMG_20250318_16360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1" r="30283" b="-266"/>
          <a:stretch/>
        </p:blipFill>
        <p:spPr bwMode="auto">
          <a:xfrm rot="5400000">
            <a:off x="3266506" y="2016669"/>
            <a:ext cx="2197414" cy="22857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Temp\Rar$DIa0.113\IMG_20250320_11435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65579" y="2295463"/>
            <a:ext cx="2197417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6038" y="764704"/>
            <a:ext cx="7715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200" b="1" dirty="0">
                <a:solidFill>
                  <a:srgbClr val="FF0000"/>
                </a:solidFill>
              </a:rPr>
              <a:t>«Собраться вместе — это начало. Держаться вместе — это прогресс. Работать вместе — это успех»</a:t>
            </a:r>
          </a:p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accent5">
                    <a:lumMod val="25000"/>
                  </a:schemeClr>
                </a:solidFill>
              </a:rPr>
              <a:t>			Генри Форд</a:t>
            </a:r>
          </a:p>
        </p:txBody>
      </p:sp>
      <p:pic>
        <p:nvPicPr>
          <p:cNvPr id="5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301208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824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548680"/>
            <a:ext cx="6934200" cy="563562"/>
          </a:xfrm>
        </p:spPr>
        <p:txBody>
          <a:bodyPr/>
          <a:lstStyle/>
          <a:p>
            <a:pPr algn="ctr"/>
            <a:r>
              <a:rPr lang="ru-RU" dirty="0"/>
              <a:t>Основные направления деятельности: </a:t>
            </a:r>
            <a:br>
              <a:rPr lang="ru-RU" sz="2400" dirty="0"/>
            </a:b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56397" name="Group 77"/>
          <p:cNvGrpSpPr>
            <a:grpSpLocks/>
          </p:cNvGrpSpPr>
          <p:nvPr/>
        </p:nvGrpSpPr>
        <p:grpSpPr bwMode="auto">
          <a:xfrm>
            <a:off x="539552" y="980728"/>
            <a:ext cx="7729566" cy="5019675"/>
            <a:chOff x="576" y="774"/>
            <a:chExt cx="4608" cy="3162"/>
          </a:xfrm>
        </p:grpSpPr>
        <p:sp>
          <p:nvSpPr>
            <p:cNvPr id="56398" name="AutoShape 78"/>
            <p:cNvSpPr>
              <a:spLocks noChangeArrowheads="1"/>
            </p:cNvSpPr>
            <p:nvPr/>
          </p:nvSpPr>
          <p:spPr bwMode="gray">
            <a:xfrm>
              <a:off x="576" y="1948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88CE5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99" name="AutoShape 79"/>
            <p:cNvSpPr>
              <a:spLocks noChangeArrowheads="1"/>
            </p:cNvSpPr>
            <p:nvPr/>
          </p:nvSpPr>
          <p:spPr bwMode="gray">
            <a:xfrm>
              <a:off x="712" y="1858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B828"/>
                </a:gs>
                <a:gs pos="100000">
                  <a:srgbClr val="2F611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0" name="AutoShape 80"/>
            <p:cNvSpPr>
              <a:spLocks noChangeArrowheads="1"/>
            </p:cNvSpPr>
            <p:nvPr/>
          </p:nvSpPr>
          <p:spPr bwMode="gray">
            <a:xfrm flipH="1">
              <a:off x="1773" y="1903"/>
              <a:ext cx="45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2F611D"/>
                </a:gs>
                <a:gs pos="100000">
                  <a:srgbClr val="2F611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1" name="AutoShape 81"/>
            <p:cNvSpPr>
              <a:spLocks noChangeArrowheads="1"/>
            </p:cNvSpPr>
            <p:nvPr/>
          </p:nvSpPr>
          <p:spPr bwMode="gray">
            <a:xfrm flipH="1">
              <a:off x="776" y="1903"/>
              <a:ext cx="46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2F611D"/>
                </a:gs>
                <a:gs pos="100000">
                  <a:srgbClr val="2F611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2" name="AutoShape 82"/>
            <p:cNvSpPr>
              <a:spLocks noChangeArrowheads="1"/>
            </p:cNvSpPr>
            <p:nvPr/>
          </p:nvSpPr>
          <p:spPr bwMode="gray">
            <a:xfrm>
              <a:off x="2157" y="1677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D791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3" name="AutoShape 83"/>
            <p:cNvSpPr>
              <a:spLocks noChangeArrowheads="1"/>
            </p:cNvSpPr>
            <p:nvPr/>
          </p:nvSpPr>
          <p:spPr bwMode="gray">
            <a:xfrm>
              <a:off x="2293" y="1587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79133"/>
                </a:gs>
                <a:gs pos="100000">
                  <a:srgbClr val="D791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4" name="AutoShape 84"/>
            <p:cNvSpPr>
              <a:spLocks noChangeArrowheads="1"/>
            </p:cNvSpPr>
            <p:nvPr/>
          </p:nvSpPr>
          <p:spPr bwMode="gray">
            <a:xfrm flipH="1">
              <a:off x="3354" y="1632"/>
              <a:ext cx="46" cy="91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5" name="AutoShape 85"/>
            <p:cNvSpPr>
              <a:spLocks noChangeArrowheads="1"/>
            </p:cNvSpPr>
            <p:nvPr/>
          </p:nvSpPr>
          <p:spPr bwMode="gray">
            <a:xfrm flipH="1">
              <a:off x="2358" y="1632"/>
              <a:ext cx="45" cy="91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6" name="AutoShape 86"/>
            <p:cNvSpPr>
              <a:spLocks noChangeArrowheads="1"/>
            </p:cNvSpPr>
            <p:nvPr/>
          </p:nvSpPr>
          <p:spPr bwMode="gray">
            <a:xfrm>
              <a:off x="3738" y="1361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4B71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7" name="AutoShape 87"/>
            <p:cNvSpPr>
              <a:spLocks noChangeArrowheads="1"/>
            </p:cNvSpPr>
            <p:nvPr/>
          </p:nvSpPr>
          <p:spPr bwMode="gray">
            <a:xfrm>
              <a:off x="3874" y="1271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D8CE5"/>
                </a:gs>
                <a:gs pos="100000">
                  <a:srgbClr val="6D8CE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8" name="AutoShape 88"/>
            <p:cNvSpPr>
              <a:spLocks noChangeArrowheads="1"/>
            </p:cNvSpPr>
            <p:nvPr/>
          </p:nvSpPr>
          <p:spPr bwMode="gray">
            <a:xfrm flipH="1">
              <a:off x="4936" y="1316"/>
              <a:ext cx="45" cy="90"/>
            </a:xfrm>
            <a:prstGeom prst="octagon">
              <a:avLst>
                <a:gd name="adj" fmla="val 29287"/>
              </a:avLst>
            </a:prstGeom>
            <a:solidFill>
              <a:srgbClr val="6FC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9" name="AutoShape 89"/>
            <p:cNvSpPr>
              <a:spLocks noChangeArrowheads="1"/>
            </p:cNvSpPr>
            <p:nvPr/>
          </p:nvSpPr>
          <p:spPr bwMode="gray">
            <a:xfrm flipH="1">
              <a:off x="3939" y="1316"/>
              <a:ext cx="45" cy="90"/>
            </a:xfrm>
            <a:prstGeom prst="octagon">
              <a:avLst>
                <a:gd name="adj" fmla="val 29287"/>
              </a:avLst>
            </a:prstGeom>
            <a:solidFill>
              <a:srgbClr val="6FC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10" name="Freeform 90"/>
            <p:cNvSpPr>
              <a:spLocks/>
            </p:cNvSpPr>
            <p:nvPr/>
          </p:nvSpPr>
          <p:spPr bwMode="gray">
            <a:xfrm>
              <a:off x="1570" y="1090"/>
              <a:ext cx="924" cy="729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88CE58">
                    <a:gamma/>
                    <a:tint val="90980"/>
                    <a:invGamma/>
                    <a:alpha val="32001"/>
                  </a:srgbClr>
                </a:gs>
                <a:gs pos="100000">
                  <a:srgbClr val="88CE58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1" name="Freeform 91"/>
            <p:cNvSpPr>
              <a:spLocks/>
            </p:cNvSpPr>
            <p:nvPr/>
          </p:nvSpPr>
          <p:spPr bwMode="gray">
            <a:xfrm>
              <a:off x="3196" y="774"/>
              <a:ext cx="924" cy="728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AD83EB">
                    <a:gamma/>
                    <a:tint val="90980"/>
                    <a:invGamma/>
                    <a:alpha val="32001"/>
                  </a:srgbClr>
                </a:gs>
                <a:gs pos="100000">
                  <a:srgbClr val="AD83EB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412" name="Text Box 92"/>
            <p:cNvSpPr txBox="1">
              <a:spLocks noChangeArrowheads="1"/>
            </p:cNvSpPr>
            <p:nvPr/>
          </p:nvSpPr>
          <p:spPr bwMode="gray">
            <a:xfrm>
              <a:off x="882" y="1842"/>
              <a:ext cx="11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56413" name="Text Box 93"/>
            <p:cNvSpPr txBox="1">
              <a:spLocks noChangeArrowheads="1"/>
            </p:cNvSpPr>
            <p:nvPr/>
          </p:nvSpPr>
          <p:spPr bwMode="gray">
            <a:xfrm>
              <a:off x="2466" y="1572"/>
              <a:ext cx="110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56414" name="Text Box 94"/>
            <p:cNvSpPr txBox="1">
              <a:spLocks noChangeArrowheads="1"/>
            </p:cNvSpPr>
            <p:nvPr/>
          </p:nvSpPr>
          <p:spPr bwMode="gray">
            <a:xfrm>
              <a:off x="4050" y="1260"/>
              <a:ext cx="110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56415" name="Text Box 95"/>
            <p:cNvSpPr txBox="1">
              <a:spLocks noChangeArrowheads="1"/>
            </p:cNvSpPr>
            <p:nvPr/>
          </p:nvSpPr>
          <p:spPr bwMode="gray">
            <a:xfrm>
              <a:off x="624" y="2112"/>
              <a:ext cx="13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6416" name="Text Box 96"/>
            <p:cNvSpPr txBox="1">
              <a:spLocks noChangeArrowheads="1"/>
            </p:cNvSpPr>
            <p:nvPr/>
          </p:nvSpPr>
          <p:spPr bwMode="gray">
            <a:xfrm>
              <a:off x="2208" y="1824"/>
              <a:ext cx="13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56417" name="Text Box 97"/>
            <p:cNvSpPr txBox="1">
              <a:spLocks noChangeArrowheads="1"/>
            </p:cNvSpPr>
            <p:nvPr/>
          </p:nvSpPr>
          <p:spPr bwMode="gray">
            <a:xfrm>
              <a:off x="3792" y="1488"/>
              <a:ext cx="13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3214678" y="2643182"/>
            <a:ext cx="228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Повышение эффективности педагогической деятельности преподавателей через разработку и использование на учебных  занятиях современных  образовательных технологий и методов обучения и воспитания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857884" y="2143116"/>
            <a:ext cx="2458532" cy="2386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Организация исследовательской деятельности учащихся с использованием современных технических средств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71472" y="3071810"/>
            <a:ext cx="2286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Совершенство-</a:t>
            </a:r>
            <a:r>
              <a:rPr lang="ru-RU" sz="2000" b="1" dirty="0" err="1"/>
              <a:t>вание</a:t>
            </a:r>
            <a:r>
              <a:rPr lang="ru-RU" sz="2000" b="1" dirty="0"/>
              <a:t> учебных комплексов по учебным предметам</a:t>
            </a:r>
          </a:p>
        </p:txBody>
      </p:sp>
      <p:pic>
        <p:nvPicPr>
          <p:cNvPr id="30" name="Рисунок 73" descr="Microscope (29281293). &amp;Fcy;&amp;ocy;&amp;tcy;&amp;ocy; &amp;mcy;&amp;iecy;&amp;dcy;&amp;icy;&amp;tscy;&amp;icy;&amp;ncy;&amp;acy;, &amp;fcy;&amp;ocy;&amp;tcy;&amp;ocy;&amp;gcy;&amp;rcy;&amp;acy;&amp;fcy;&amp;icy;&amp;icy; &amp;mcy;&amp;iecy;&amp;dcy;&amp;icy;&amp;tscy;&amp;icy;&amp;ncy;&amp;ycy;,&#10;&amp;icy;&amp;zcy;&amp;ocy;&amp;bcy;&amp;rcy;&amp;acy;&amp;zhcy;&amp;iecy;&amp;ncy;&amp;icy;&amp;yacy;, &amp;kcy;&amp;acy;&amp;rcy;&amp;tcy;&amp;icy;&amp;ncy;&amp;kcy;&amp;icy; &amp;mcy;&amp;iecy;&amp;dcy;&amp;icy;&amp;tscy;&amp;icy;&amp;ncy;&amp;ycy;, &amp;pcy;&amp;ocy;&amp;scy;&amp;tcy;&amp;iecy;&amp;rcy;&amp;ycy; &amp;Mcy;&amp;iecy;&amp;dcy;&amp;icy;&amp;tscy;&amp;icy;&amp;ncy;&amp;acy;, &amp;pcy;&amp;lcy;&amp;acy;&amp;kcy;&amp;acy;&amp;tcy; &amp;Mcy;&amp;iecy;&amp;dcy;&amp;icy;&amp;tscy;&amp;i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0459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" descr="embl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273824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7"/>
          <p:cNvGrpSpPr>
            <a:grpSpLocks noGrp="1"/>
          </p:cNvGrpSpPr>
          <p:nvPr/>
        </p:nvGrpSpPr>
        <p:grpSpPr bwMode="auto">
          <a:xfrm>
            <a:off x="323528" y="620688"/>
            <a:ext cx="8305800" cy="4724400"/>
            <a:chOff x="576" y="774"/>
            <a:chExt cx="4608" cy="3162"/>
          </a:xfrm>
        </p:grpSpPr>
        <p:sp>
          <p:nvSpPr>
            <p:cNvPr id="6" name="AutoShape 78"/>
            <p:cNvSpPr>
              <a:spLocks noChangeArrowheads="1"/>
            </p:cNvSpPr>
            <p:nvPr/>
          </p:nvSpPr>
          <p:spPr bwMode="gray">
            <a:xfrm>
              <a:off x="576" y="1948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88CE5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79"/>
            <p:cNvSpPr>
              <a:spLocks noChangeArrowheads="1"/>
            </p:cNvSpPr>
            <p:nvPr/>
          </p:nvSpPr>
          <p:spPr bwMode="gray">
            <a:xfrm>
              <a:off x="712" y="1858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B828"/>
                </a:gs>
                <a:gs pos="100000">
                  <a:srgbClr val="2F611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80"/>
            <p:cNvSpPr>
              <a:spLocks noChangeArrowheads="1"/>
            </p:cNvSpPr>
            <p:nvPr/>
          </p:nvSpPr>
          <p:spPr bwMode="gray">
            <a:xfrm flipH="1">
              <a:off x="1773" y="1903"/>
              <a:ext cx="45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2F611D"/>
                </a:gs>
                <a:gs pos="100000">
                  <a:srgbClr val="2F611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81"/>
            <p:cNvSpPr>
              <a:spLocks noChangeArrowheads="1"/>
            </p:cNvSpPr>
            <p:nvPr/>
          </p:nvSpPr>
          <p:spPr bwMode="gray">
            <a:xfrm flipH="1">
              <a:off x="776" y="1903"/>
              <a:ext cx="46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2F611D"/>
                </a:gs>
                <a:gs pos="100000">
                  <a:srgbClr val="2F611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82"/>
            <p:cNvSpPr>
              <a:spLocks noChangeArrowheads="1"/>
            </p:cNvSpPr>
            <p:nvPr/>
          </p:nvSpPr>
          <p:spPr bwMode="gray">
            <a:xfrm>
              <a:off x="2157" y="1677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D791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83"/>
            <p:cNvSpPr>
              <a:spLocks noChangeArrowheads="1"/>
            </p:cNvSpPr>
            <p:nvPr/>
          </p:nvSpPr>
          <p:spPr bwMode="gray">
            <a:xfrm>
              <a:off x="2293" y="1587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79133"/>
                </a:gs>
                <a:gs pos="100000">
                  <a:srgbClr val="D791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84"/>
            <p:cNvSpPr>
              <a:spLocks noChangeArrowheads="1"/>
            </p:cNvSpPr>
            <p:nvPr/>
          </p:nvSpPr>
          <p:spPr bwMode="gray">
            <a:xfrm flipH="1">
              <a:off x="3354" y="1632"/>
              <a:ext cx="46" cy="91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85"/>
            <p:cNvSpPr>
              <a:spLocks noChangeArrowheads="1"/>
            </p:cNvSpPr>
            <p:nvPr/>
          </p:nvSpPr>
          <p:spPr bwMode="gray">
            <a:xfrm flipH="1">
              <a:off x="2358" y="1632"/>
              <a:ext cx="45" cy="91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86"/>
            <p:cNvSpPr>
              <a:spLocks noChangeArrowheads="1"/>
            </p:cNvSpPr>
            <p:nvPr/>
          </p:nvSpPr>
          <p:spPr bwMode="gray">
            <a:xfrm>
              <a:off x="3738" y="1361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4B71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87"/>
            <p:cNvSpPr>
              <a:spLocks noChangeArrowheads="1"/>
            </p:cNvSpPr>
            <p:nvPr/>
          </p:nvSpPr>
          <p:spPr bwMode="gray">
            <a:xfrm>
              <a:off x="3874" y="1271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D8CE5"/>
                </a:gs>
                <a:gs pos="100000">
                  <a:srgbClr val="6D8CE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88"/>
            <p:cNvSpPr>
              <a:spLocks noChangeArrowheads="1"/>
            </p:cNvSpPr>
            <p:nvPr/>
          </p:nvSpPr>
          <p:spPr bwMode="gray">
            <a:xfrm flipH="1">
              <a:off x="4936" y="1316"/>
              <a:ext cx="45" cy="90"/>
            </a:xfrm>
            <a:prstGeom prst="octagon">
              <a:avLst>
                <a:gd name="adj" fmla="val 29287"/>
              </a:avLst>
            </a:prstGeom>
            <a:solidFill>
              <a:srgbClr val="6FC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89"/>
            <p:cNvSpPr>
              <a:spLocks noChangeArrowheads="1"/>
            </p:cNvSpPr>
            <p:nvPr/>
          </p:nvSpPr>
          <p:spPr bwMode="gray">
            <a:xfrm flipH="1">
              <a:off x="3939" y="1316"/>
              <a:ext cx="45" cy="90"/>
            </a:xfrm>
            <a:prstGeom prst="octagon">
              <a:avLst>
                <a:gd name="adj" fmla="val 29287"/>
              </a:avLst>
            </a:prstGeom>
            <a:solidFill>
              <a:srgbClr val="6FC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Freeform 90"/>
            <p:cNvSpPr>
              <a:spLocks/>
            </p:cNvSpPr>
            <p:nvPr/>
          </p:nvSpPr>
          <p:spPr bwMode="gray">
            <a:xfrm>
              <a:off x="1570" y="1090"/>
              <a:ext cx="924" cy="729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88CE58">
                    <a:gamma/>
                    <a:tint val="90980"/>
                    <a:invGamma/>
                    <a:alpha val="32001"/>
                  </a:srgbClr>
                </a:gs>
                <a:gs pos="100000">
                  <a:srgbClr val="88CE58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91"/>
            <p:cNvSpPr>
              <a:spLocks/>
            </p:cNvSpPr>
            <p:nvPr/>
          </p:nvSpPr>
          <p:spPr bwMode="gray">
            <a:xfrm>
              <a:off x="3196" y="774"/>
              <a:ext cx="924" cy="728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AD83EB">
                    <a:gamma/>
                    <a:tint val="90980"/>
                    <a:invGamma/>
                    <a:alpha val="32001"/>
                  </a:srgbClr>
                </a:gs>
                <a:gs pos="100000">
                  <a:srgbClr val="AD83EB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 Box 92"/>
            <p:cNvSpPr txBox="1">
              <a:spLocks noChangeArrowheads="1"/>
            </p:cNvSpPr>
            <p:nvPr/>
          </p:nvSpPr>
          <p:spPr bwMode="gray">
            <a:xfrm>
              <a:off x="882" y="1842"/>
              <a:ext cx="11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 Box 93"/>
            <p:cNvSpPr txBox="1">
              <a:spLocks noChangeArrowheads="1"/>
            </p:cNvSpPr>
            <p:nvPr/>
          </p:nvSpPr>
          <p:spPr bwMode="gray">
            <a:xfrm>
              <a:off x="2466" y="1572"/>
              <a:ext cx="110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2" name="Text Box 94"/>
            <p:cNvSpPr txBox="1">
              <a:spLocks noChangeArrowheads="1"/>
            </p:cNvSpPr>
            <p:nvPr/>
          </p:nvSpPr>
          <p:spPr bwMode="gray">
            <a:xfrm>
              <a:off x="4050" y="1260"/>
              <a:ext cx="110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3" name="Text Box 95"/>
            <p:cNvSpPr txBox="1">
              <a:spLocks noChangeArrowheads="1"/>
            </p:cNvSpPr>
            <p:nvPr/>
          </p:nvSpPr>
          <p:spPr bwMode="gray">
            <a:xfrm>
              <a:off x="624" y="2112"/>
              <a:ext cx="13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 Box 96"/>
            <p:cNvSpPr txBox="1">
              <a:spLocks noChangeArrowheads="1"/>
            </p:cNvSpPr>
            <p:nvPr/>
          </p:nvSpPr>
          <p:spPr bwMode="gray">
            <a:xfrm>
              <a:off x="2208" y="1824"/>
              <a:ext cx="13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25" name="Text Box 97"/>
            <p:cNvSpPr txBox="1">
              <a:spLocks noChangeArrowheads="1"/>
            </p:cNvSpPr>
            <p:nvPr/>
          </p:nvSpPr>
          <p:spPr bwMode="gray">
            <a:xfrm>
              <a:off x="3792" y="1488"/>
              <a:ext cx="13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467544" y="2564904"/>
            <a:ext cx="24300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/>
              <a:t>Повышение профессионального уровня преподавателей учебных предметов цикла по эффективному использованию информационно-коммуникационных технологий в профессиональной деятельности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131840" y="2276872"/>
            <a:ext cx="2574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/>
              <a:t>Подготовка квалифицированных конкурентоспособных специалистов со средним специальным образованием</a:t>
            </a:r>
          </a:p>
        </p:txBody>
      </p:sp>
      <p:pic>
        <p:nvPicPr>
          <p:cNvPr id="28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238328"/>
            <a:ext cx="1619672" cy="16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73" descr="Microscope (29281293). &amp;Fcy;&amp;ocy;&amp;tcy;&amp;ocy; &amp;mcy;&amp;iecy;&amp;dcy;&amp;icy;&amp;tscy;&amp;icy;&amp;ncy;&amp;acy;, &amp;fcy;&amp;ocy;&amp;tcy;&amp;ocy;&amp;gcy;&amp;rcy;&amp;acy;&amp;fcy;&amp;icy;&amp;icy; &amp;mcy;&amp;iecy;&amp;dcy;&amp;icy;&amp;tscy;&amp;icy;&amp;ncy;&amp;ycy;,&#10;&amp;icy;&amp;zcy;&amp;ocy;&amp;bcy;&amp;rcy;&amp;acy;&amp;zhcy;&amp;iecy;&amp;ncy;&amp;icy;&amp;yacy;, &amp;kcy;&amp;acy;&amp;rcy;&amp;tcy;&amp;icy;&amp;ncy;&amp;kcy;&amp;icy; &amp;mcy;&amp;iecy;&amp;dcy;&amp;icy;&amp;tscy;&amp;icy;&amp;ncy;&amp;ycy;, &amp;pcy;&amp;ocy;&amp;scy;&amp;tcy;&amp;iecy;&amp;rcy;&amp;ycy; &amp;Mcy;&amp;iecy;&amp;dcy;&amp;icy;&amp;tscy;&amp;icy;&amp;ncy;&amp;acy;, &amp;pcy;&amp;lcy;&amp;acy;&amp;kcy;&amp;acy;&amp;tcy; &amp;Mcy;&amp;iecy;&amp;dcy;&amp;icy;&amp;tscy;&amp;icy;&amp;n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628800"/>
            <a:ext cx="218062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 состав комиссии входят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err="1">
                <a:solidFill>
                  <a:schemeClr val="tx1"/>
                </a:solidFill>
              </a:rPr>
              <a:t>Поживилко</a:t>
            </a:r>
            <a:r>
              <a:rPr lang="ru-RU" sz="3200" dirty="0">
                <a:solidFill>
                  <a:schemeClr val="tx1"/>
                </a:solidFill>
              </a:rPr>
              <a:t> Дина Викторовна</a:t>
            </a:r>
          </a:p>
          <a:p>
            <a:r>
              <a:rPr lang="ru-RU" sz="3200" dirty="0" err="1">
                <a:solidFill>
                  <a:schemeClr val="tx1"/>
                </a:solidFill>
              </a:rPr>
              <a:t>Литвинчук</a:t>
            </a:r>
            <a:r>
              <a:rPr lang="ru-RU" sz="3200" dirty="0">
                <a:solidFill>
                  <a:schemeClr val="tx1"/>
                </a:solidFill>
              </a:rPr>
              <a:t> Людмила Григорьевна</a:t>
            </a:r>
          </a:p>
          <a:p>
            <a:r>
              <a:rPr lang="ru-RU" sz="3200" dirty="0" err="1">
                <a:solidFill>
                  <a:schemeClr val="tx1"/>
                </a:solidFill>
              </a:rPr>
              <a:t>Крачко</a:t>
            </a:r>
            <a:r>
              <a:rPr lang="ru-RU" sz="3200" dirty="0">
                <a:solidFill>
                  <a:schemeClr val="tx1"/>
                </a:solidFill>
              </a:rPr>
              <a:t> Вероника Адамовна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ru-RU" sz="3200" dirty="0">
                <a:solidFill>
                  <a:schemeClr val="tx1"/>
                </a:solidFill>
              </a:rPr>
              <a:t>Жук Юлия Александровна</a:t>
            </a:r>
          </a:p>
          <a:p>
            <a:r>
              <a:rPr lang="ru-RU" sz="3200" dirty="0" err="1">
                <a:solidFill>
                  <a:schemeClr val="tx1"/>
                </a:solidFill>
              </a:rPr>
              <a:t>Мосийчук</a:t>
            </a:r>
            <a:r>
              <a:rPr lang="ru-RU" sz="3200" dirty="0">
                <a:solidFill>
                  <a:schemeClr val="tx1"/>
                </a:solidFill>
              </a:rPr>
              <a:t> Марина Владимировна</a:t>
            </a:r>
          </a:p>
          <a:p>
            <a:r>
              <a:rPr lang="ru-RU" sz="3200" dirty="0" err="1">
                <a:solidFill>
                  <a:schemeClr val="tx1"/>
                </a:solidFill>
              </a:rPr>
              <a:t>Таганович</a:t>
            </a:r>
            <a:r>
              <a:rPr lang="ru-RU" sz="3200" dirty="0">
                <a:solidFill>
                  <a:schemeClr val="tx1"/>
                </a:solidFill>
              </a:rPr>
              <a:t> Оксана Александровна</a:t>
            </a:r>
          </a:p>
          <a:p>
            <a:r>
              <a:rPr lang="ru-RU" sz="3200" dirty="0">
                <a:solidFill>
                  <a:schemeClr val="tx1"/>
                </a:solidFill>
              </a:rPr>
              <a:t>Климович Ольга Александровна</a:t>
            </a:r>
          </a:p>
          <a:p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382344"/>
            <a:ext cx="1475656" cy="14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Поживилко</a:t>
            </a:r>
            <a:r>
              <a:rPr lang="ru-RU" b="1" dirty="0"/>
              <a:t> Дина Викторовна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107670"/>
            <a:ext cx="4536504" cy="475906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/>
              <a:t>Высшая педагогическая квалификационная категория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/>
              <a:t>Преподаваемые учебные предметы: </a:t>
            </a:r>
            <a:r>
              <a:rPr lang="ru-RU" sz="2200" b="1" dirty="0"/>
              <a:t>«Гематологические и общеклинические исследования»; «Общественное здоровье и здравоохранение»</a:t>
            </a:r>
          </a:p>
          <a:p>
            <a:pPr marL="0" indent="0">
              <a:buNone/>
            </a:pP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843910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Председатель цикловой </a:t>
            </a:r>
            <a:r>
              <a:rPr lang="ru-RU" sz="2000" b="1" dirty="0" err="1">
                <a:solidFill>
                  <a:srgbClr val="FF0000"/>
                </a:solidFill>
              </a:rPr>
              <a:t>комиссии;заведующая</a:t>
            </a:r>
            <a:r>
              <a:rPr lang="ru-RU" sz="2000" b="1" dirty="0">
                <a:solidFill>
                  <a:srgbClr val="FF0000"/>
                </a:solidFill>
              </a:rPr>
              <a:t> лабораторией №43</a:t>
            </a:r>
          </a:p>
        </p:txBody>
      </p:sp>
      <p:pic>
        <p:nvPicPr>
          <p:cNvPr id="6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633864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дминистратор\Downloads\1636571339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7670"/>
            <a:ext cx="3348372" cy="462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9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40D9E-9C21-E778-76E2-D44A78F10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CFC51-DA9B-9D80-0CA4-36F049DF0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Климович Ольга Александровна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22ECB-5734-871C-606E-577E9C0BF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0" y="1107670"/>
            <a:ext cx="4536504" cy="475906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/>
              <a:t>Высшая педагогическая квалификационная категория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/>
              <a:t>Преподаваемые учебные предметы: </a:t>
            </a:r>
            <a:r>
              <a:rPr lang="ru-RU" sz="2200" b="1" dirty="0"/>
              <a:t>«Аналитическая химия»; «Техника лабораторных работ»</a:t>
            </a:r>
          </a:p>
          <a:p>
            <a:pPr marL="0" indent="0">
              <a:buNone/>
            </a:pPr>
            <a:endParaRPr lang="ru-RU" sz="28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82D55C-963B-25DA-A513-3FF574075DBA}"/>
              </a:ext>
            </a:extLst>
          </p:cNvPr>
          <p:cNvSpPr/>
          <p:nvPr/>
        </p:nvSpPr>
        <p:spPr>
          <a:xfrm>
            <a:off x="323528" y="5843910"/>
            <a:ext cx="7128792" cy="404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1" descr="emblema">
            <a:extLst>
              <a:ext uri="{FF2B5EF4-FFF2-40B4-BE49-F238E27FC236}">
                <a16:creationId xmlns:a16="http://schemas.microsoft.com/office/drawing/2014/main" id="{5EE60276-E300-57DA-725E-81B45771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633864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BFF235-0314-9957-992E-38AF0B3C70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34" y="1304648"/>
            <a:ext cx="2910069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22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80" b="18780"/>
          <a:stretch/>
        </p:blipFill>
        <p:spPr bwMode="auto">
          <a:xfrm>
            <a:off x="5004048" y="1052735"/>
            <a:ext cx="3816424" cy="520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 descr="embl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633864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684" y="32405"/>
            <a:ext cx="8229600" cy="1143000"/>
          </a:xfrm>
        </p:spPr>
        <p:txBody>
          <a:bodyPr/>
          <a:lstStyle/>
          <a:p>
            <a:pPr algn="ctr"/>
            <a:r>
              <a:rPr lang="ru-RU" b="1" dirty="0"/>
              <a:t>Жук Юлия Александровна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4464496" cy="611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tx2"/>
                </a:solidFill>
              </a:rPr>
              <a:t>Без  квалификационной категории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tx2"/>
                </a:solidFill>
              </a:rPr>
              <a:t>Преподаваемые учебные предметы:</a:t>
            </a:r>
          </a:p>
          <a:p>
            <a:pPr>
              <a:lnSpc>
                <a:spcPct val="110000"/>
              </a:lnSpc>
            </a:pP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200" b="1" dirty="0">
                <a:solidFill>
                  <a:schemeClr val="tx2"/>
                </a:solidFill>
              </a:rPr>
              <a:t>«Микробиология и микробиологические</a:t>
            </a:r>
          </a:p>
          <a:p>
            <a:pPr>
              <a:lnSpc>
                <a:spcPct val="110000"/>
              </a:lnSpc>
            </a:pPr>
            <a:r>
              <a:rPr lang="ru-RU" sz="2200" b="1" dirty="0">
                <a:solidFill>
                  <a:schemeClr val="tx2"/>
                </a:solidFill>
              </a:rPr>
              <a:t>исследования», </a:t>
            </a:r>
          </a:p>
          <a:p>
            <a:pPr>
              <a:lnSpc>
                <a:spcPct val="110000"/>
              </a:lnSpc>
            </a:pPr>
            <a:r>
              <a:rPr lang="ru-RU" sz="2200" b="1" dirty="0">
                <a:solidFill>
                  <a:schemeClr val="tx2"/>
                </a:solidFill>
              </a:rPr>
              <a:t>«Биохимия и клинико-биохимические исследования», </a:t>
            </a:r>
          </a:p>
          <a:p>
            <a:pPr>
              <a:lnSpc>
                <a:spcPct val="110000"/>
              </a:lnSpc>
            </a:pPr>
            <a:r>
              <a:rPr lang="ru-RU" sz="2200" b="1" dirty="0">
                <a:solidFill>
                  <a:schemeClr val="tx2"/>
                </a:solidFill>
              </a:rPr>
              <a:t>«Гистология и гистологические      исследования</a:t>
            </a:r>
            <a:r>
              <a:rPr lang="ru-RU" sz="2200" dirty="0"/>
              <a:t>»</a:t>
            </a:r>
          </a:p>
          <a:p>
            <a:pPr>
              <a:lnSpc>
                <a:spcPct val="110000"/>
              </a:lnSpc>
            </a:pPr>
            <a:r>
              <a:rPr lang="ru-RU" sz="2000" b="1" dirty="0">
                <a:solidFill>
                  <a:srgbClr val="FF0000"/>
                </a:solidFill>
              </a:rPr>
              <a:t>Заведующая лабораторией №44</a:t>
            </a:r>
          </a:p>
          <a:p>
            <a:pPr>
              <a:lnSpc>
                <a:spcPct val="110000"/>
              </a:lnSpc>
            </a:pPr>
            <a:endParaRPr lang="ru-RU" sz="2000" dirty="0"/>
          </a:p>
          <a:p>
            <a:pPr>
              <a:lnSpc>
                <a:spcPct val="110000"/>
              </a:lnSpc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686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pPr algn="ctr"/>
            <a:r>
              <a:rPr lang="ru-RU" b="1" dirty="0" err="1"/>
              <a:t>Крачко</a:t>
            </a:r>
            <a:r>
              <a:rPr lang="ru-RU" b="1" dirty="0"/>
              <a:t> Вероника Адамовна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5523" y="1484784"/>
            <a:ext cx="4532860" cy="41764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/>
              <a:t>Высшая педагогическая квалификационная категория: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400" b="1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/>
              <a:t>Преподаваемые учебные предметы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/>
              <a:t> </a:t>
            </a:r>
            <a:r>
              <a:rPr lang="ru-RU" sz="2200" b="1" dirty="0"/>
              <a:t>«Микробиология, вирусология, иммунология», «Медицинская генетика»</a:t>
            </a:r>
          </a:p>
        </p:txBody>
      </p:sp>
      <p:pic>
        <p:nvPicPr>
          <p:cNvPr id="5" name="Picture 1" descr="embl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633864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16366578757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t="10732" r="13708" b="27837"/>
          <a:stretch/>
        </p:blipFill>
        <p:spPr bwMode="auto">
          <a:xfrm>
            <a:off x="453828" y="1268760"/>
            <a:ext cx="3878992" cy="428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2482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190l">
  <a:themeElements>
    <a:clrScheme name="Тема Office 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FB4E3"/>
      </a:accent1>
      <a:accent2>
        <a:srgbClr val="5DBDAB"/>
      </a:accent2>
      <a:accent3>
        <a:srgbClr val="FFFFFF"/>
      </a:accent3>
      <a:accent4>
        <a:srgbClr val="000000"/>
      </a:accent4>
      <a:accent5>
        <a:srgbClr val="BBD6EF"/>
      </a:accent5>
      <a:accent6>
        <a:srgbClr val="53AB9B"/>
      </a:accent6>
      <a:hlink>
        <a:srgbClr val="D17FB6"/>
      </a:hlink>
      <a:folHlink>
        <a:srgbClr val="E3981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3663F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CE5C38"/>
        </a:accent6>
        <a:hlink>
          <a:srgbClr val="7476DC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B4E3"/>
        </a:accent1>
        <a:accent2>
          <a:srgbClr val="5DBDAB"/>
        </a:accent2>
        <a:accent3>
          <a:srgbClr val="FFFFFF"/>
        </a:accent3>
        <a:accent4>
          <a:srgbClr val="000000"/>
        </a:accent4>
        <a:accent5>
          <a:srgbClr val="BBD6EF"/>
        </a:accent5>
        <a:accent6>
          <a:srgbClr val="53AB9B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cdb2004190l</Template>
  <TotalTime>638</TotalTime>
  <Words>692</Words>
  <Application>Microsoft Office PowerPoint</Application>
  <PresentationFormat>Экран (4:3)</PresentationFormat>
  <Paragraphs>109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Verdana</vt:lpstr>
      <vt:lpstr>Wingdings</vt:lpstr>
      <vt:lpstr>cdb2004190l</vt:lpstr>
      <vt:lpstr>цикловая комиссия №8  Микробиологии, вирусологии, иммунологии; техники лабораторных работ, аналитической химии, гистологии и гистологических исследований, медицинской паразитологии  и энтомологии,  гематологических и общеклинических исследований, биохимии и клинико-биохимических исследований, микробиологии и микробиологических исследований, гигиены и санитарно-гигиенических лабораторных исследований;  гигиены и экологии человека. </vt:lpstr>
      <vt:lpstr>Единая методическая тема: </vt:lpstr>
      <vt:lpstr>Основные направления деятельности:  </vt:lpstr>
      <vt:lpstr>Презентация PowerPoint</vt:lpstr>
      <vt:lpstr>В состав комиссии входят </vt:lpstr>
      <vt:lpstr>Поживилко Дина Викторовна</vt:lpstr>
      <vt:lpstr>Климович Ольга Александровна</vt:lpstr>
      <vt:lpstr>Жук Юлия Александровна</vt:lpstr>
      <vt:lpstr>Крачко Вероника Адамовна</vt:lpstr>
      <vt:lpstr>            Мосийчук Марина Владимировна</vt:lpstr>
      <vt:lpstr>Таганович Оксана Александровна</vt:lpstr>
      <vt:lpstr>            Литвинчук Людмила  Григорьевна</vt:lpstr>
      <vt:lpstr>Практические умения и навыки учащиеся отрабатывают на базах практического здравоохранения:</vt:lpstr>
      <vt:lpstr>Практические умения и навыки учащиеся отрабатывают на базах практического здравоохранения:</vt:lpstr>
      <vt:lpstr>Практические умения и навыки учащиеся отрабатывают на базах практического здравоохранения:</vt:lpstr>
      <vt:lpstr>Для подготовки высококвалифицированных кадров цикловая комиссия располагает лабораториями  № 43 и 44</vt:lpstr>
      <vt:lpstr>При лабораториях организованы кружки, деятельность которых направлена на расширение кругозора, совершенствование профессиональных навыков, раскрытие творческих способностей  учащихся. </vt:lpstr>
      <vt:lpstr>По итогам работы кружка ежегодно организуются выставки реферативных и творческих работ учащихся</vt:lpstr>
      <vt:lpstr>ЗАДАЧИ:</vt:lpstr>
      <vt:lpstr>в  процессе  работы цикловой подготовлены:</vt:lpstr>
      <vt:lpstr>Регулярно обновляются</vt:lpstr>
      <vt:lpstr>Принимали участие в праздничных мероприятиях, посвященных Дню Победы «Славе не меркнуть! Традициям жить!» открытии мемориальной доске Станкеевой (Андреевой) Любови Акимовны, участие в проекте «Живая память Благодарных поколений »</vt:lpstr>
      <vt:lpstr>Презентация PowerPoint</vt:lpstr>
      <vt:lpstr>Подготовили и принимали активное участие в неделе цикловой комиссии №8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Admin</dc:creator>
  <cp:lastModifiedBy>metodkab</cp:lastModifiedBy>
  <cp:revision>103</cp:revision>
  <dcterms:created xsi:type="dcterms:W3CDTF">2017-06-03T10:44:46Z</dcterms:created>
  <dcterms:modified xsi:type="dcterms:W3CDTF">2025-11-12T07:19:20Z</dcterms:modified>
</cp:coreProperties>
</file>